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2" r:id="rId7"/>
    <p:sldId id="263" r:id="rId8"/>
    <p:sldId id="278" r:id="rId9"/>
    <p:sldId id="368" r:id="rId10"/>
    <p:sldId id="366" r:id="rId11"/>
    <p:sldId id="367" r:id="rId12"/>
    <p:sldId id="266" r:id="rId13"/>
    <p:sldId id="267" r:id="rId14"/>
    <p:sldId id="269" r:id="rId15"/>
    <p:sldId id="369" r:id="rId16"/>
    <p:sldId id="270" r:id="rId17"/>
    <p:sldId id="360" r:id="rId18"/>
    <p:sldId id="365" r:id="rId19"/>
    <p:sldId id="284" r:id="rId20"/>
    <p:sldId id="286" r:id="rId21"/>
    <p:sldId id="296" r:id="rId22"/>
    <p:sldId id="305" r:id="rId23"/>
    <p:sldId id="313" r:id="rId24"/>
    <p:sldId id="314" r:id="rId25"/>
    <p:sldId id="316" r:id="rId26"/>
    <p:sldId id="317" r:id="rId27"/>
    <p:sldId id="321" r:id="rId28"/>
    <p:sldId id="323" r:id="rId29"/>
    <p:sldId id="324" r:id="rId30"/>
    <p:sldId id="332" r:id="rId31"/>
    <p:sldId id="334" r:id="rId32"/>
    <p:sldId id="333" r:id="rId33"/>
    <p:sldId id="361"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5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F6453D-FC30-4D67-ACF1-E7A55A221FC3}"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A4105-CAD5-40BE-AF9C-701C91930DC5}" type="slidenum">
              <a:rPr lang="en-US" smtClean="0"/>
              <a:t>‹#›</a:t>
            </a:fld>
            <a:endParaRPr lang="en-US"/>
          </a:p>
        </p:txBody>
      </p:sp>
    </p:spTree>
    <p:extLst>
      <p:ext uri="{BB962C8B-B14F-4D97-AF65-F5344CB8AC3E}">
        <p14:creationId xmlns:p14="http://schemas.microsoft.com/office/powerpoint/2010/main" val="788713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F6453D-FC30-4D67-ACF1-E7A55A221FC3}"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A4105-CAD5-40BE-AF9C-701C91930DC5}" type="slidenum">
              <a:rPr lang="en-US" smtClean="0"/>
              <a:t>‹#›</a:t>
            </a:fld>
            <a:endParaRPr lang="en-US"/>
          </a:p>
        </p:txBody>
      </p:sp>
    </p:spTree>
    <p:extLst>
      <p:ext uri="{BB962C8B-B14F-4D97-AF65-F5344CB8AC3E}">
        <p14:creationId xmlns:p14="http://schemas.microsoft.com/office/powerpoint/2010/main" val="2870150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F6453D-FC30-4D67-ACF1-E7A55A221FC3}"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A4105-CAD5-40BE-AF9C-701C91930DC5}"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002818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F6453D-FC30-4D67-ACF1-E7A55A221FC3}"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A4105-CAD5-40BE-AF9C-701C91930DC5}" type="slidenum">
              <a:rPr lang="en-US" smtClean="0"/>
              <a:t>‹#›</a:t>
            </a:fld>
            <a:endParaRPr lang="en-US"/>
          </a:p>
        </p:txBody>
      </p:sp>
    </p:spTree>
    <p:extLst>
      <p:ext uri="{BB962C8B-B14F-4D97-AF65-F5344CB8AC3E}">
        <p14:creationId xmlns:p14="http://schemas.microsoft.com/office/powerpoint/2010/main" val="19868767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F6453D-FC30-4D67-ACF1-E7A55A221FC3}"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A4105-CAD5-40BE-AF9C-701C91930DC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19400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F6453D-FC30-4D67-ACF1-E7A55A221FC3}"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A4105-CAD5-40BE-AF9C-701C91930DC5}" type="slidenum">
              <a:rPr lang="en-US" smtClean="0"/>
              <a:t>‹#›</a:t>
            </a:fld>
            <a:endParaRPr lang="en-US"/>
          </a:p>
        </p:txBody>
      </p:sp>
    </p:spTree>
    <p:extLst>
      <p:ext uri="{BB962C8B-B14F-4D97-AF65-F5344CB8AC3E}">
        <p14:creationId xmlns:p14="http://schemas.microsoft.com/office/powerpoint/2010/main" val="1506654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F6453D-FC30-4D67-ACF1-E7A55A221FC3}"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A4105-CAD5-40BE-AF9C-701C91930DC5}" type="slidenum">
              <a:rPr lang="en-US" smtClean="0"/>
              <a:t>‹#›</a:t>
            </a:fld>
            <a:endParaRPr lang="en-US"/>
          </a:p>
        </p:txBody>
      </p:sp>
    </p:spTree>
    <p:extLst>
      <p:ext uri="{BB962C8B-B14F-4D97-AF65-F5344CB8AC3E}">
        <p14:creationId xmlns:p14="http://schemas.microsoft.com/office/powerpoint/2010/main" val="770600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F6453D-FC30-4D67-ACF1-E7A55A221FC3}"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A4105-CAD5-40BE-AF9C-701C91930DC5}" type="slidenum">
              <a:rPr lang="en-US" smtClean="0"/>
              <a:t>‹#›</a:t>
            </a:fld>
            <a:endParaRPr lang="en-US"/>
          </a:p>
        </p:txBody>
      </p:sp>
    </p:spTree>
    <p:extLst>
      <p:ext uri="{BB962C8B-B14F-4D97-AF65-F5344CB8AC3E}">
        <p14:creationId xmlns:p14="http://schemas.microsoft.com/office/powerpoint/2010/main" val="301343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371600"/>
            <a:ext cx="10972800" cy="5257800"/>
          </a:xfrm>
        </p:spPr>
        <p:txBody>
          <a:bodyPr/>
          <a:lstStyle/>
          <a:p>
            <a:pPr lvl="0"/>
            <a:endParaRPr lang="en-US" noProof="0"/>
          </a:p>
        </p:txBody>
      </p:sp>
      <p:sp>
        <p:nvSpPr>
          <p:cNvPr id="4" name="Rectangle 4">
            <a:extLst>
              <a:ext uri="{FF2B5EF4-FFF2-40B4-BE49-F238E27FC236}">
                <a16:creationId xmlns:a16="http://schemas.microsoft.com/office/drawing/2014/main" id="{DC51B926-6F69-4B46-B1D9-836E6014BCA6}"/>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A54CE7FB-2E58-4086-B388-5F5B55648D63}"/>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440A2806-701D-4627-A07D-E65C4D0F8D01}"/>
              </a:ext>
            </a:extLst>
          </p:cNvPr>
          <p:cNvSpPr>
            <a:spLocks noGrp="1" noChangeArrowheads="1"/>
          </p:cNvSpPr>
          <p:nvPr>
            <p:ph type="sldNum" sz="quarter" idx="12"/>
          </p:nvPr>
        </p:nvSpPr>
        <p:spPr>
          <a:ln/>
        </p:spPr>
        <p:txBody>
          <a:bodyPr/>
          <a:lstStyle>
            <a:lvl1pPr>
              <a:defRPr/>
            </a:lvl1pPr>
          </a:lstStyle>
          <a:p>
            <a:pPr>
              <a:defRPr/>
            </a:pPr>
            <a:fld id="{C07342F5-54D0-4036-9F1D-7BF268641BA5}" type="slidenum">
              <a:rPr lang="en-US" altLang="en-US"/>
              <a:pPr>
                <a:defRPr/>
              </a:pPr>
              <a:t>‹#›</a:t>
            </a:fld>
            <a:endParaRPr lang="en-US" altLang="en-US"/>
          </a:p>
        </p:txBody>
      </p:sp>
    </p:spTree>
    <p:extLst>
      <p:ext uri="{BB962C8B-B14F-4D97-AF65-F5344CB8AC3E}">
        <p14:creationId xmlns:p14="http://schemas.microsoft.com/office/powerpoint/2010/main" val="823784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F6453D-FC30-4D67-ACF1-E7A55A221FC3}"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A4105-CAD5-40BE-AF9C-701C91930DC5}" type="slidenum">
              <a:rPr lang="en-US" smtClean="0"/>
              <a:t>‹#›</a:t>
            </a:fld>
            <a:endParaRPr lang="en-US"/>
          </a:p>
        </p:txBody>
      </p:sp>
    </p:spTree>
    <p:extLst>
      <p:ext uri="{BB962C8B-B14F-4D97-AF65-F5344CB8AC3E}">
        <p14:creationId xmlns:p14="http://schemas.microsoft.com/office/powerpoint/2010/main" val="2322356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F6453D-FC30-4D67-ACF1-E7A55A221FC3}"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A4105-CAD5-40BE-AF9C-701C91930DC5}" type="slidenum">
              <a:rPr lang="en-US" smtClean="0"/>
              <a:t>‹#›</a:t>
            </a:fld>
            <a:endParaRPr lang="en-US"/>
          </a:p>
        </p:txBody>
      </p:sp>
    </p:spTree>
    <p:extLst>
      <p:ext uri="{BB962C8B-B14F-4D97-AF65-F5344CB8AC3E}">
        <p14:creationId xmlns:p14="http://schemas.microsoft.com/office/powerpoint/2010/main" val="162372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F6453D-FC30-4D67-ACF1-E7A55A221FC3}"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A4105-CAD5-40BE-AF9C-701C91930DC5}" type="slidenum">
              <a:rPr lang="en-US" smtClean="0"/>
              <a:t>‹#›</a:t>
            </a:fld>
            <a:endParaRPr lang="en-US"/>
          </a:p>
        </p:txBody>
      </p:sp>
    </p:spTree>
    <p:extLst>
      <p:ext uri="{BB962C8B-B14F-4D97-AF65-F5344CB8AC3E}">
        <p14:creationId xmlns:p14="http://schemas.microsoft.com/office/powerpoint/2010/main" val="252225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F6453D-FC30-4D67-ACF1-E7A55A221FC3}" type="datetimeFigureOut">
              <a:rPr lang="en-US" smtClean="0"/>
              <a:t>5/26/2021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6A4105-CAD5-40BE-AF9C-701C91930DC5}" type="slidenum">
              <a:rPr lang="en-US" smtClean="0"/>
              <a:t>‹#›</a:t>
            </a:fld>
            <a:endParaRPr lang="en-US"/>
          </a:p>
        </p:txBody>
      </p:sp>
    </p:spTree>
    <p:extLst>
      <p:ext uri="{BB962C8B-B14F-4D97-AF65-F5344CB8AC3E}">
        <p14:creationId xmlns:p14="http://schemas.microsoft.com/office/powerpoint/2010/main" val="279543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F6453D-FC30-4D67-ACF1-E7A55A221FC3}" type="datetimeFigureOut">
              <a:rPr lang="en-US" smtClean="0"/>
              <a:t>5/26/2021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6A4105-CAD5-40BE-AF9C-701C91930DC5}" type="slidenum">
              <a:rPr lang="en-US" smtClean="0"/>
              <a:t>‹#›</a:t>
            </a:fld>
            <a:endParaRPr lang="en-US"/>
          </a:p>
        </p:txBody>
      </p:sp>
    </p:spTree>
    <p:extLst>
      <p:ext uri="{BB962C8B-B14F-4D97-AF65-F5344CB8AC3E}">
        <p14:creationId xmlns:p14="http://schemas.microsoft.com/office/powerpoint/2010/main" val="2397999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F6453D-FC30-4D67-ACF1-E7A55A221FC3}" type="datetimeFigureOut">
              <a:rPr lang="en-US" smtClean="0"/>
              <a:t>5/26/2021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6A4105-CAD5-40BE-AF9C-701C91930DC5}" type="slidenum">
              <a:rPr lang="en-US" smtClean="0"/>
              <a:t>‹#›</a:t>
            </a:fld>
            <a:endParaRPr lang="en-US"/>
          </a:p>
        </p:txBody>
      </p:sp>
    </p:spTree>
    <p:extLst>
      <p:ext uri="{BB962C8B-B14F-4D97-AF65-F5344CB8AC3E}">
        <p14:creationId xmlns:p14="http://schemas.microsoft.com/office/powerpoint/2010/main" val="2406293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F6453D-FC30-4D67-ACF1-E7A55A221FC3}"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A4105-CAD5-40BE-AF9C-701C91930DC5}" type="slidenum">
              <a:rPr lang="en-US" smtClean="0"/>
              <a:t>‹#›</a:t>
            </a:fld>
            <a:endParaRPr lang="en-US"/>
          </a:p>
        </p:txBody>
      </p:sp>
    </p:spTree>
    <p:extLst>
      <p:ext uri="{BB962C8B-B14F-4D97-AF65-F5344CB8AC3E}">
        <p14:creationId xmlns:p14="http://schemas.microsoft.com/office/powerpoint/2010/main" val="2327141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F6453D-FC30-4D67-ACF1-E7A55A221FC3}"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A4105-CAD5-40BE-AF9C-701C91930DC5}" type="slidenum">
              <a:rPr lang="en-US" smtClean="0"/>
              <a:t>‹#›</a:t>
            </a:fld>
            <a:endParaRPr lang="en-US"/>
          </a:p>
        </p:txBody>
      </p:sp>
    </p:spTree>
    <p:extLst>
      <p:ext uri="{BB962C8B-B14F-4D97-AF65-F5344CB8AC3E}">
        <p14:creationId xmlns:p14="http://schemas.microsoft.com/office/powerpoint/2010/main" val="208275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F6453D-FC30-4D67-ACF1-E7A55A221FC3}" type="datetimeFigureOut">
              <a:rPr lang="en-US" smtClean="0"/>
              <a:t>5/26/2021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96A4105-CAD5-40BE-AF9C-701C91930DC5}" type="slidenum">
              <a:rPr lang="en-US" smtClean="0"/>
              <a:t>‹#›</a:t>
            </a:fld>
            <a:endParaRPr lang="en-US"/>
          </a:p>
        </p:txBody>
      </p:sp>
    </p:spTree>
    <p:extLst>
      <p:ext uri="{BB962C8B-B14F-4D97-AF65-F5344CB8AC3E}">
        <p14:creationId xmlns:p14="http://schemas.microsoft.com/office/powerpoint/2010/main" val="27434708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30.png"/><Relationship Id="rId7" Type="http://schemas.openxmlformats.org/officeDocument/2006/relationships/image" Target="../media/image20.jpeg"/><Relationship Id="rId12" Type="http://schemas.openxmlformats.org/officeDocument/2006/relationships/image" Target="../media/image37.jpe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6.png"/><Relationship Id="rId5" Type="http://schemas.openxmlformats.org/officeDocument/2006/relationships/image" Target="../media/image32.jpeg"/><Relationship Id="rId10" Type="http://schemas.openxmlformats.org/officeDocument/2006/relationships/image" Target="../media/image35.jpeg"/><Relationship Id="rId4" Type="http://schemas.openxmlformats.org/officeDocument/2006/relationships/image" Target="../media/image31.png"/><Relationship Id="rId9" Type="http://schemas.openxmlformats.org/officeDocument/2006/relationships/image" Target="../media/image34.jpe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48609-7093-421C-8BEF-3135D4A92403}"/>
              </a:ext>
            </a:extLst>
          </p:cNvPr>
          <p:cNvSpPr>
            <a:spLocks noGrp="1"/>
          </p:cNvSpPr>
          <p:nvPr>
            <p:ph type="ctrTitle"/>
          </p:nvPr>
        </p:nvSpPr>
        <p:spPr>
          <a:xfrm>
            <a:off x="1507066" y="858129"/>
            <a:ext cx="8649807" cy="3192707"/>
          </a:xfrm>
        </p:spPr>
        <p:txBody>
          <a:bodyPr>
            <a:normAutofit fontScale="90000"/>
          </a:bodyPr>
          <a:lstStyle/>
          <a:p>
            <a:pPr algn="l"/>
            <a:r>
              <a:rPr lang="en-US" dirty="0">
                <a:latin typeface="Arial Narrow" panose="020B0606020202030204" pitchFamily="34" charset="0"/>
              </a:rPr>
              <a:t>Comparative Eukaryotic genomics: Chloroplast, Mitochondrial and nuclear genome</a:t>
            </a:r>
          </a:p>
        </p:txBody>
      </p:sp>
      <p:sp>
        <p:nvSpPr>
          <p:cNvPr id="3" name="Subtitle 2">
            <a:extLst>
              <a:ext uri="{FF2B5EF4-FFF2-40B4-BE49-F238E27FC236}">
                <a16:creationId xmlns:a16="http://schemas.microsoft.com/office/drawing/2014/main" id="{BF381026-396A-45BC-A04E-ACCDDE345B4C}"/>
              </a:ext>
            </a:extLst>
          </p:cNvPr>
          <p:cNvSpPr>
            <a:spLocks noGrp="1"/>
          </p:cNvSpPr>
          <p:nvPr>
            <p:ph type="subTitle" idx="1"/>
          </p:nvPr>
        </p:nvSpPr>
        <p:spPr>
          <a:xfrm>
            <a:off x="1605541" y="4768286"/>
            <a:ext cx="7766936" cy="1096899"/>
          </a:xfrm>
        </p:spPr>
        <p:txBody>
          <a:bodyPr/>
          <a:lstStyle/>
          <a:p>
            <a:pPr algn="r"/>
            <a:r>
              <a:rPr lang="en-US" dirty="0">
                <a:latin typeface="Algerian" panose="04020705040A02060702" pitchFamily="82" charset="0"/>
              </a:rPr>
              <a:t>- By </a:t>
            </a:r>
            <a:r>
              <a:rPr lang="en-US" dirty="0" err="1">
                <a:latin typeface="Algerian" panose="04020705040A02060702" pitchFamily="82" charset="0"/>
              </a:rPr>
              <a:t>Anandi</a:t>
            </a:r>
            <a:r>
              <a:rPr lang="en-US" dirty="0">
                <a:latin typeface="Algerian" panose="04020705040A02060702" pitchFamily="82" charset="0"/>
              </a:rPr>
              <a:t> Rebello</a:t>
            </a:r>
          </a:p>
        </p:txBody>
      </p:sp>
    </p:spTree>
    <p:extLst>
      <p:ext uri="{BB962C8B-B14F-4D97-AF65-F5344CB8AC3E}">
        <p14:creationId xmlns:p14="http://schemas.microsoft.com/office/powerpoint/2010/main" val="1506761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5A10A-CD4C-422E-BA38-E88A8E79B7B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B71DEA6-8155-4598-A272-AF265CEB870E}"/>
              </a:ext>
            </a:extLst>
          </p:cNvPr>
          <p:cNvSpPr>
            <a:spLocks noGrp="1"/>
          </p:cNvSpPr>
          <p:nvPr>
            <p:ph idx="1"/>
          </p:nvPr>
        </p:nvSpPr>
        <p:spPr>
          <a:xfrm>
            <a:off x="4909625" y="0"/>
            <a:ext cx="7061981" cy="7526215"/>
          </a:xfrm>
        </p:spPr>
        <p:txBody>
          <a:bodyPr>
            <a:noAutofit/>
          </a:bodyPr>
          <a:lstStyle/>
          <a:p>
            <a:r>
              <a:rPr lang="en-US" sz="2000" dirty="0"/>
              <a:t>Human mitochondrial DNA is a 16,569 base pair circle of double-stranded DNA that encodes 13 essential respiratory chain subunits. </a:t>
            </a:r>
          </a:p>
          <a:p>
            <a:r>
              <a:rPr lang="en-US" sz="2000" dirty="0"/>
              <a:t>ND1-ND6 and ND4L encode seven complex I (NADH-ubiquinone oxidoreductase) subunits, CYT b encodes one subunit of complex III (ubiquinol: cytochrome c oxidoreductase), COX I-COX III encode the three major catalytic subunits of complex IV, and ATPase6 and ATPase8 encode two subunits of complex V (ATP synthase).</a:t>
            </a:r>
          </a:p>
          <a:p>
            <a:r>
              <a:rPr lang="en-US" sz="2000" dirty="0"/>
              <a:t>There are the two ribosomal RNA (12S rRNA and 16S rRNA) genes and the 22 transfer RNA genes (blue spheres, depicted by single letter amino acid code abbreviation) required for mitochondrial protein synthesis. </a:t>
            </a:r>
            <a:r>
              <a:rPr lang="en-US" sz="2000" dirty="0" err="1"/>
              <a:t>tRNAs</a:t>
            </a:r>
            <a:r>
              <a:rPr lang="en-US" sz="2000" dirty="0"/>
              <a:t> are: F = Phenylalanine; V = Valine; L = Leucine; I = Isoleucine; Q = Glutamine; M = Methionine; W = Tryptophan; A = Alanine; N = Asparagine; C = Cysteine; Y = Tyrosine; S = Serine; D = Aspartic acid; K = Lysine; G = Glycine; R = Arginine; H = Histidine; E = Glutamic acid; T = Threonine; P = Proline. </a:t>
            </a:r>
          </a:p>
        </p:txBody>
      </p:sp>
      <p:pic>
        <p:nvPicPr>
          <p:cNvPr id="1026" name="Picture 2" descr="The human mitochondrial genome. Human mitochondrial DNA is a 16,569 base pair circle of double-stranded DNA that encodes 13 essential respiratory chain subunits. ND1-ND6 and ND4L encode seven complex I (NADH-ubiquinone oxidoreductase) subunits, CYT b encodes one subunit of complex III (ubiquinol: cytochrome c oxidoreductase), COX I-COX III encode the three major catalytic subunits of complex IV, and ATPase6 and ATPase8 encode two subunits of complex V (ATP synthase). Also shown are the two ribosomal RNA (12S rRNA and 16S rRNA) genes and the 22 transfer RNA genes (blue spheres, depicted by single letter amino acid code abbreviation) required for mitochondrial protein synthesis. tRNAs are: F = Phenylalanine; V = Valine; L = Leucine; I = Isoleucine; Q = Glutamine; M = Methionine; W = Tryptophan; A = Alanine; N = Asparagine; C = Cysteine; Y = Tyrosine; S = Serine; D = Aspartic acid; K = Lysine; G = Glycine; R = Arginine; H = Histidine; E = Glutamic acid; T = Threonine; P = Proline. The genome is highly organized and shows the little redundancy of its coding sequence. The displacement loop or noncoding control region contains the promoters for transcription of the L (LSP) and H strands (HSP1 and HS2) and the origin of replication of the H strand (O H ). The origin of light strand replication is shown as O L">
            <a:extLst>
              <a:ext uri="{FF2B5EF4-FFF2-40B4-BE49-F238E27FC236}">
                <a16:creationId xmlns:a16="http://schemas.microsoft.com/office/drawing/2014/main" id="{97B3CAEF-D30A-4157-A63D-4F0BDF962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4" y="287676"/>
            <a:ext cx="4845161" cy="6464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238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5A10A-CD4C-422E-BA38-E88A8E79B7B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B71DEA6-8155-4598-A272-AF265CEB870E}"/>
              </a:ext>
            </a:extLst>
          </p:cNvPr>
          <p:cNvSpPr>
            <a:spLocks noGrp="1"/>
          </p:cNvSpPr>
          <p:nvPr>
            <p:ph idx="1"/>
          </p:nvPr>
        </p:nvSpPr>
        <p:spPr>
          <a:xfrm>
            <a:off x="5781822" y="0"/>
            <a:ext cx="5908430" cy="7526215"/>
          </a:xfrm>
        </p:spPr>
        <p:txBody>
          <a:bodyPr>
            <a:noAutofit/>
          </a:bodyPr>
          <a:lstStyle/>
          <a:p>
            <a:r>
              <a:rPr lang="en-US" sz="3600" dirty="0"/>
              <a:t>The displacement loop or noncoding control region contains the promoters for transcription of the L (LSP) and H strands (HSP1 and HS2) and the origin of replication of the H strand (O H ). </a:t>
            </a:r>
          </a:p>
          <a:p>
            <a:r>
              <a:rPr lang="en-US" sz="3600" dirty="0"/>
              <a:t>The origin of light strand replication is shown as O L</a:t>
            </a:r>
          </a:p>
          <a:p>
            <a:endParaRPr lang="en-US" sz="2000" dirty="0"/>
          </a:p>
        </p:txBody>
      </p:sp>
      <p:pic>
        <p:nvPicPr>
          <p:cNvPr id="1026" name="Picture 2" descr="The human mitochondrial genome. Human mitochondrial DNA is a 16,569 base pair circle of double-stranded DNA that encodes 13 essential respiratory chain subunits. ND1-ND6 and ND4L encode seven complex I (NADH-ubiquinone oxidoreductase) subunits, CYT b encodes one subunit of complex III (ubiquinol: cytochrome c oxidoreductase), COX I-COX III encode the three major catalytic subunits of complex IV, and ATPase6 and ATPase8 encode two subunits of complex V (ATP synthase). Also shown are the two ribosomal RNA (12S rRNA and 16S rRNA) genes and the 22 transfer RNA genes (blue spheres, depicted by single letter amino acid code abbreviation) required for mitochondrial protein synthesis. tRNAs are: F = Phenylalanine; V = Valine; L = Leucine; I = Isoleucine; Q = Glutamine; M = Methionine; W = Tryptophan; A = Alanine; N = Asparagine; C = Cysteine; Y = Tyrosine; S = Serine; D = Aspartic acid; K = Lysine; G = Glycine; R = Arginine; H = Histidine; E = Glutamic acid; T = Threonine; P = Proline. The genome is highly organized and shows the little redundancy of its coding sequence. The displacement loop or noncoding control region contains the promoters for transcription of the L (LSP) and H strands (HSP1 and HS2) and the origin of replication of the H strand (O H ). The origin of light strand replication is shown as O L">
            <a:extLst>
              <a:ext uri="{FF2B5EF4-FFF2-40B4-BE49-F238E27FC236}">
                <a16:creationId xmlns:a16="http://schemas.microsoft.com/office/drawing/2014/main" id="{97B3CAEF-D30A-4157-A63D-4F0BDF962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4" y="287676"/>
            <a:ext cx="5717358" cy="6464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757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9AF07-F2F6-4066-B4B0-E8B73EF1F9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8D2148-C83B-48D5-8E70-ED4F943137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3B223A4-B10C-45B5-B17B-6A1BE84EDDF8}"/>
              </a:ext>
            </a:extLst>
          </p:cNvPr>
          <p:cNvPicPr>
            <a:picLocks noChangeAspect="1"/>
          </p:cNvPicPr>
          <p:nvPr/>
        </p:nvPicPr>
        <p:blipFill rotWithShape="1">
          <a:blip r:embed="rId2"/>
          <a:srcRect l="15578" t="26609" r="39077" b="28810"/>
          <a:stretch/>
        </p:blipFill>
        <p:spPr>
          <a:xfrm>
            <a:off x="0" y="436038"/>
            <a:ext cx="10515599" cy="5812362"/>
          </a:xfrm>
          <a:prstGeom prst="rect">
            <a:avLst/>
          </a:prstGeom>
        </p:spPr>
      </p:pic>
    </p:spTree>
    <p:extLst>
      <p:ext uri="{BB962C8B-B14F-4D97-AF65-F5344CB8AC3E}">
        <p14:creationId xmlns:p14="http://schemas.microsoft.com/office/powerpoint/2010/main" val="3430987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519E9-1BDE-43D5-9C27-D63C93CF38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961643-6366-473A-96C0-2539770A625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D5B26B8-DE5A-45D0-BC72-F239D9AB90AE}"/>
              </a:ext>
            </a:extLst>
          </p:cNvPr>
          <p:cNvPicPr>
            <a:picLocks noChangeAspect="1"/>
          </p:cNvPicPr>
          <p:nvPr/>
        </p:nvPicPr>
        <p:blipFill rotWithShape="1">
          <a:blip r:embed="rId2"/>
          <a:srcRect l="16037" t="26609" r="39195" b="30353"/>
          <a:stretch/>
        </p:blipFill>
        <p:spPr>
          <a:xfrm>
            <a:off x="281354" y="436562"/>
            <a:ext cx="10753210" cy="5811838"/>
          </a:xfrm>
          <a:prstGeom prst="rect">
            <a:avLst/>
          </a:prstGeom>
        </p:spPr>
      </p:pic>
    </p:spTree>
    <p:extLst>
      <p:ext uri="{BB962C8B-B14F-4D97-AF65-F5344CB8AC3E}">
        <p14:creationId xmlns:p14="http://schemas.microsoft.com/office/powerpoint/2010/main" val="537340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5075C-F002-4CDD-9698-4754D6EAD2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64E4FA-C23C-4631-BE60-E89B4F16DD2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7294FFE-43E7-4C13-92D0-18A73E0C741B}"/>
              </a:ext>
            </a:extLst>
          </p:cNvPr>
          <p:cNvPicPr>
            <a:picLocks noChangeAspect="1"/>
          </p:cNvPicPr>
          <p:nvPr/>
        </p:nvPicPr>
        <p:blipFill rotWithShape="1">
          <a:blip r:embed="rId2"/>
          <a:srcRect l="16269" t="26608" r="40231" b="29838"/>
          <a:stretch/>
        </p:blipFill>
        <p:spPr>
          <a:xfrm>
            <a:off x="534570" y="609599"/>
            <a:ext cx="9608235" cy="5408791"/>
          </a:xfrm>
          <a:prstGeom prst="rect">
            <a:avLst/>
          </a:prstGeom>
        </p:spPr>
      </p:pic>
    </p:spTree>
    <p:extLst>
      <p:ext uri="{BB962C8B-B14F-4D97-AF65-F5344CB8AC3E}">
        <p14:creationId xmlns:p14="http://schemas.microsoft.com/office/powerpoint/2010/main" val="2463537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64028-6E08-445B-8CEE-0DEFE031B73B}"/>
              </a:ext>
            </a:extLst>
          </p:cNvPr>
          <p:cNvSpPr>
            <a:spLocks noGrp="1"/>
          </p:cNvSpPr>
          <p:nvPr>
            <p:ph type="title"/>
          </p:nvPr>
        </p:nvSpPr>
        <p:spPr/>
        <p:txBody>
          <a:bodyPr/>
          <a:lstStyle/>
          <a:p>
            <a:endParaRPr lang="en-US" dirty="0"/>
          </a:p>
        </p:txBody>
      </p:sp>
      <p:pic>
        <p:nvPicPr>
          <p:cNvPr id="1028" name="Picture 4" descr="https://www.biology-pages.info/C/chlDNA.gif">
            <a:extLst>
              <a:ext uri="{FF2B5EF4-FFF2-40B4-BE49-F238E27FC236}">
                <a16:creationId xmlns:a16="http://schemas.microsoft.com/office/drawing/2014/main" id="{17A18ECC-EFC1-4505-AFA4-E78582FA18E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4181" y="609600"/>
            <a:ext cx="9107099" cy="5476295"/>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987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7DE2-B129-44F6-BB55-B04C54B11BA3}"/>
              </a:ext>
            </a:extLst>
          </p:cNvPr>
          <p:cNvSpPr>
            <a:spLocks noGrp="1"/>
          </p:cNvSpPr>
          <p:nvPr>
            <p:ph type="title"/>
          </p:nvPr>
        </p:nvSpPr>
        <p:spPr>
          <a:xfrm>
            <a:off x="677334" y="386862"/>
            <a:ext cx="8596668" cy="1543538"/>
          </a:xfrm>
        </p:spPr>
        <p:txBody>
          <a:bodyPr/>
          <a:lstStyle/>
          <a:p>
            <a:r>
              <a:rPr lang="en-US" dirty="0"/>
              <a:t>Relation between </a:t>
            </a:r>
            <a:r>
              <a:rPr lang="en-US" dirty="0" err="1"/>
              <a:t>mt,cl</a:t>
            </a:r>
            <a:r>
              <a:rPr lang="en-US" dirty="0"/>
              <a:t> and nuclear DNA.</a:t>
            </a:r>
          </a:p>
        </p:txBody>
      </p:sp>
      <p:sp>
        <p:nvSpPr>
          <p:cNvPr id="3" name="Content Placeholder 2">
            <a:extLst>
              <a:ext uri="{FF2B5EF4-FFF2-40B4-BE49-F238E27FC236}">
                <a16:creationId xmlns:a16="http://schemas.microsoft.com/office/drawing/2014/main" id="{348C55CE-33F0-4926-BC36-CE5D9503804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1BC886B-20BD-4700-85A9-703E0EFE12C5}"/>
              </a:ext>
            </a:extLst>
          </p:cNvPr>
          <p:cNvPicPr>
            <a:picLocks noChangeAspect="1"/>
          </p:cNvPicPr>
          <p:nvPr/>
        </p:nvPicPr>
        <p:blipFill rotWithShape="1">
          <a:blip r:embed="rId2"/>
          <a:srcRect l="16613" t="26609" r="39193" b="29221"/>
          <a:stretch/>
        </p:blipFill>
        <p:spPr>
          <a:xfrm>
            <a:off x="677334" y="1533378"/>
            <a:ext cx="9956236" cy="4937760"/>
          </a:xfrm>
          <a:prstGeom prst="rect">
            <a:avLst/>
          </a:prstGeom>
        </p:spPr>
      </p:pic>
    </p:spTree>
    <p:extLst>
      <p:ext uri="{BB962C8B-B14F-4D97-AF65-F5344CB8AC3E}">
        <p14:creationId xmlns:p14="http://schemas.microsoft.com/office/powerpoint/2010/main" val="753911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6">
            <a:extLst>
              <a:ext uri="{FF2B5EF4-FFF2-40B4-BE49-F238E27FC236}">
                <a16:creationId xmlns:a16="http://schemas.microsoft.com/office/drawing/2014/main" id="{E86196E4-0B29-4397-A511-CD41A224AB47}"/>
              </a:ext>
            </a:extLst>
          </p:cNvPr>
          <p:cNvGrpSpPr>
            <a:grpSpLocks/>
          </p:cNvGrpSpPr>
          <p:nvPr/>
        </p:nvGrpSpPr>
        <p:grpSpPr bwMode="auto">
          <a:xfrm>
            <a:off x="1524000" y="0"/>
            <a:ext cx="9144000" cy="6858000"/>
            <a:chOff x="0" y="0"/>
            <a:chExt cx="5760" cy="4320"/>
          </a:xfrm>
        </p:grpSpPr>
        <p:pic>
          <p:nvPicPr>
            <p:cNvPr id="3076" name="Picture 5" descr="untitled2">
              <a:extLst>
                <a:ext uri="{FF2B5EF4-FFF2-40B4-BE49-F238E27FC236}">
                  <a16:creationId xmlns:a16="http://schemas.microsoft.com/office/drawing/2014/main" id="{1E72D789-364C-45EA-A6A1-0C604F006B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667"/>
            <a:stretch>
              <a:fillRect/>
            </a:stretch>
          </p:blipFill>
          <p:spPr bwMode="auto">
            <a:xfrm>
              <a:off x="3072" y="0"/>
              <a:ext cx="2688"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4" descr="cell-to-DNA">
              <a:extLst>
                <a:ext uri="{FF2B5EF4-FFF2-40B4-BE49-F238E27FC236}">
                  <a16:creationId xmlns:a16="http://schemas.microsoft.com/office/drawing/2014/main" id="{590B660C-9109-4BC2-83DB-76868BB814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72"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4146" name="Rectangle 2">
            <a:extLst>
              <a:ext uri="{FF2B5EF4-FFF2-40B4-BE49-F238E27FC236}">
                <a16:creationId xmlns:a16="http://schemas.microsoft.com/office/drawing/2014/main" id="{43FE9761-B254-47D8-BF96-223700F3DDAD}"/>
              </a:ext>
            </a:extLst>
          </p:cNvPr>
          <p:cNvSpPr>
            <a:spLocks noGrp="1" noChangeArrowheads="1"/>
          </p:cNvSpPr>
          <p:nvPr>
            <p:ph type="ctrTitle"/>
          </p:nvPr>
        </p:nvSpPr>
        <p:spPr>
          <a:xfrm>
            <a:off x="1981200" y="2362201"/>
            <a:ext cx="7772400" cy="2384425"/>
          </a:xfrm>
        </p:spPr>
        <p:txBody>
          <a:bodyPr anchor="ctr"/>
          <a:lstStyle/>
          <a:p>
            <a:pPr eaLnBrk="1" hangingPunct="1"/>
            <a:r>
              <a:rPr lang="en-US" altLang="en-US" b="1">
                <a:solidFill>
                  <a:srgbClr val="FF9900"/>
                </a:solidFill>
              </a:rPr>
              <a:t>Comparative Eukaryotic Genomics</a:t>
            </a:r>
          </a:p>
        </p:txBody>
      </p:sp>
    </p:spTree>
    <p:extLst>
      <p:ext uri="{BB962C8B-B14F-4D97-AF65-F5344CB8AC3E}">
        <p14:creationId xmlns:p14="http://schemas.microsoft.com/office/powerpoint/2010/main" val="29123201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mph" presetSubtype="0" fill="hold" grpId="0" nodeType="withEffect">
                                  <p:stCondLst>
                                    <p:cond delay="0"/>
                                  </p:stCondLst>
                                  <p:childTnLst>
                                    <p:animScale>
                                      <p:cBhvr>
                                        <p:cTn id="6" dur="2000" fill="hold"/>
                                        <p:tgtEl>
                                          <p:spTgt spid="13414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E5B0CC0-E599-4C32-AC3C-CC6D1806E31D}"/>
              </a:ext>
            </a:extLst>
          </p:cNvPr>
          <p:cNvSpPr>
            <a:spLocks noGrp="1" noChangeArrowheads="1"/>
          </p:cNvSpPr>
          <p:nvPr>
            <p:ph type="title"/>
          </p:nvPr>
        </p:nvSpPr>
        <p:spPr/>
        <p:txBody>
          <a:bodyPr/>
          <a:lstStyle/>
          <a:p>
            <a:pPr eaLnBrk="1" hangingPunct="1"/>
            <a:r>
              <a:rPr lang="en-US" altLang="en-US" b="1"/>
              <a:t>COMPARING THE GENOMES OF DIFFERENT ORGANISMS</a:t>
            </a:r>
          </a:p>
        </p:txBody>
      </p:sp>
      <p:sp>
        <p:nvSpPr>
          <p:cNvPr id="92163" name="Rectangle 3">
            <a:extLst>
              <a:ext uri="{FF2B5EF4-FFF2-40B4-BE49-F238E27FC236}">
                <a16:creationId xmlns:a16="http://schemas.microsoft.com/office/drawing/2014/main" id="{91ABF84F-3FDA-4BB0-8442-A919DC810756}"/>
              </a:ext>
            </a:extLst>
          </p:cNvPr>
          <p:cNvSpPr>
            <a:spLocks noGrp="1" noChangeArrowheads="1"/>
          </p:cNvSpPr>
          <p:nvPr>
            <p:ph idx="1"/>
          </p:nvPr>
        </p:nvSpPr>
        <p:spPr/>
        <p:txBody>
          <a:bodyPr>
            <a:normAutofit fontScale="92500"/>
          </a:bodyPr>
          <a:lstStyle/>
          <a:p>
            <a:pPr eaLnBrk="1" hangingPunct="1"/>
            <a:endParaRPr lang="en-US" altLang="en-US" dirty="0"/>
          </a:p>
          <a:p>
            <a:pPr eaLnBrk="1" hangingPunct="1"/>
            <a:r>
              <a:rPr lang="en-US" altLang="en-US" sz="2800" b="1" dirty="0">
                <a:solidFill>
                  <a:srgbClr val="FF3399"/>
                </a:solidFill>
              </a:rPr>
              <a:t>Why Compare?</a:t>
            </a:r>
          </a:p>
          <a:p>
            <a:pPr lvl="1" eaLnBrk="1" hangingPunct="1"/>
            <a:r>
              <a:rPr lang="en-US" altLang="en-US" sz="2800" dirty="0"/>
              <a:t>Need to better understand the individual genomes</a:t>
            </a:r>
          </a:p>
          <a:p>
            <a:pPr lvl="1" eaLnBrk="1" hangingPunct="1"/>
            <a:r>
              <a:rPr lang="en-US" altLang="en-US" sz="2800" dirty="0"/>
              <a:t>To understand the functioning of individual genes</a:t>
            </a:r>
          </a:p>
          <a:p>
            <a:pPr lvl="1" eaLnBrk="1" hangingPunct="1"/>
            <a:r>
              <a:rPr lang="en-US" altLang="en-US" sz="2800" dirty="0"/>
              <a:t>To derive a comparative study of basic functions</a:t>
            </a:r>
          </a:p>
          <a:p>
            <a:pPr lvl="1" eaLnBrk="1" hangingPunct="1"/>
            <a:r>
              <a:rPr lang="en-US" altLang="en-US" sz="2800" dirty="0"/>
              <a:t>To better understand evolutionary processes</a:t>
            </a:r>
          </a:p>
        </p:txBody>
      </p:sp>
    </p:spTree>
    <p:extLst>
      <p:ext uri="{BB962C8B-B14F-4D97-AF65-F5344CB8AC3E}">
        <p14:creationId xmlns:p14="http://schemas.microsoft.com/office/powerpoint/2010/main" val="620963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92162"/>
                                        </p:tgtEl>
                                        <p:attrNameLst>
                                          <p:attrName>style.visibility</p:attrName>
                                        </p:attrNameLst>
                                      </p:cBhvr>
                                      <p:to>
                                        <p:strVal val="visible"/>
                                      </p:to>
                                    </p:set>
                                    <p:animEffect transition="in" filter="diamond(in)">
                                      <p:cBhvr>
                                        <p:cTn id="7" dur="1000"/>
                                        <p:tgtEl>
                                          <p:spTgt spid="92162"/>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92163">
                                            <p:txEl>
                                              <p:pRg st="1" end="1"/>
                                            </p:txEl>
                                          </p:spTgt>
                                        </p:tgtEl>
                                        <p:attrNameLst>
                                          <p:attrName>style.visibility</p:attrName>
                                        </p:attrNameLst>
                                      </p:cBhvr>
                                      <p:to>
                                        <p:strVal val="visible"/>
                                      </p:to>
                                    </p:set>
                                    <p:animEffect transition="in" filter="fade">
                                      <p:cBhvr>
                                        <p:cTn id="11" dur="2000"/>
                                        <p:tgtEl>
                                          <p:spTgt spid="9216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92163">
                                            <p:txEl>
                                              <p:pRg st="2" end="2"/>
                                            </p:txEl>
                                          </p:spTgt>
                                        </p:tgtEl>
                                        <p:attrNameLst>
                                          <p:attrName>style.visibility</p:attrName>
                                        </p:attrNameLst>
                                      </p:cBhvr>
                                      <p:to>
                                        <p:strVal val="visible"/>
                                      </p:to>
                                    </p:set>
                                    <p:animEffect transition="in" filter="fade">
                                      <p:cBhvr>
                                        <p:cTn id="14" dur="2000"/>
                                        <p:tgtEl>
                                          <p:spTgt spid="9216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92163">
                                            <p:txEl>
                                              <p:pRg st="3" end="3"/>
                                            </p:txEl>
                                          </p:spTgt>
                                        </p:tgtEl>
                                        <p:attrNameLst>
                                          <p:attrName>style.visibility</p:attrName>
                                        </p:attrNameLst>
                                      </p:cBhvr>
                                      <p:to>
                                        <p:strVal val="visible"/>
                                      </p:to>
                                    </p:set>
                                    <p:animEffect transition="in" filter="fade">
                                      <p:cBhvr>
                                        <p:cTn id="17" dur="2000"/>
                                        <p:tgtEl>
                                          <p:spTgt spid="9216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2163">
                                            <p:txEl>
                                              <p:pRg st="4" end="4"/>
                                            </p:txEl>
                                          </p:spTgt>
                                        </p:tgtEl>
                                        <p:attrNameLst>
                                          <p:attrName>style.visibility</p:attrName>
                                        </p:attrNameLst>
                                      </p:cBhvr>
                                      <p:to>
                                        <p:strVal val="visible"/>
                                      </p:to>
                                    </p:set>
                                    <p:animEffect transition="in" filter="fade">
                                      <p:cBhvr>
                                        <p:cTn id="20" dur="2000"/>
                                        <p:tgtEl>
                                          <p:spTgt spid="9216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2163">
                                            <p:txEl>
                                              <p:pRg st="5" end="5"/>
                                            </p:txEl>
                                          </p:spTgt>
                                        </p:tgtEl>
                                        <p:attrNameLst>
                                          <p:attrName>style.visibility</p:attrName>
                                        </p:attrNameLst>
                                      </p:cBhvr>
                                      <p:to>
                                        <p:strVal val="visible"/>
                                      </p:to>
                                    </p:set>
                                    <p:animEffect transition="in" filter="fade">
                                      <p:cBhvr>
                                        <p:cTn id="23" dur="2000"/>
                                        <p:tgtEl>
                                          <p:spTgt spid="921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CC175F52-C64E-4BDF-9EFD-11E1BE41AFBB}"/>
              </a:ext>
            </a:extLst>
          </p:cNvPr>
          <p:cNvSpPr>
            <a:spLocks noGrp="1" noChangeArrowheads="1"/>
          </p:cNvSpPr>
          <p:nvPr>
            <p:ph type="title"/>
          </p:nvPr>
        </p:nvSpPr>
        <p:spPr>
          <a:xfrm>
            <a:off x="1752600" y="152400"/>
            <a:ext cx="8458200" cy="1143000"/>
          </a:xfrm>
        </p:spPr>
        <p:txBody>
          <a:bodyPr/>
          <a:lstStyle/>
          <a:p>
            <a:pPr eaLnBrk="1" hangingPunct="1"/>
            <a:r>
              <a:rPr lang="en-GB" altLang="en-US" b="1" dirty="0"/>
              <a:t>    HUMAN GENOME</a:t>
            </a:r>
            <a:endParaRPr lang="en-US" altLang="en-US" b="1" dirty="0"/>
          </a:p>
        </p:txBody>
      </p:sp>
      <p:sp>
        <p:nvSpPr>
          <p:cNvPr id="45059" name="Rectangle 3">
            <a:extLst>
              <a:ext uri="{FF2B5EF4-FFF2-40B4-BE49-F238E27FC236}">
                <a16:creationId xmlns:a16="http://schemas.microsoft.com/office/drawing/2014/main" id="{7FAE59C8-07FC-4ECC-B9DD-409142CD4DF0}"/>
              </a:ext>
            </a:extLst>
          </p:cNvPr>
          <p:cNvSpPr>
            <a:spLocks noGrp="1" noChangeArrowheads="1"/>
          </p:cNvSpPr>
          <p:nvPr>
            <p:ph idx="1"/>
          </p:nvPr>
        </p:nvSpPr>
        <p:spPr>
          <a:xfrm>
            <a:off x="982394" y="1295400"/>
            <a:ext cx="8229600" cy="4343400"/>
          </a:xfrm>
        </p:spPr>
        <p:txBody>
          <a:bodyPr>
            <a:normAutofit/>
          </a:bodyPr>
          <a:lstStyle/>
          <a:p>
            <a:pPr algn="ctr" eaLnBrk="1" hangingPunct="1">
              <a:buFontTx/>
              <a:buNone/>
              <a:defRPr/>
            </a:pPr>
            <a:r>
              <a:rPr lang="en-US" altLang="en-US" sz="2800" b="1" dirty="0">
                <a:solidFill>
                  <a:srgbClr val="FF3399"/>
                </a:solidFill>
              </a:rPr>
              <a:t>The Human Genome</a:t>
            </a:r>
          </a:p>
          <a:p>
            <a:pPr eaLnBrk="1" hangingPunct="1">
              <a:defRPr/>
            </a:pPr>
            <a:endParaRPr lang="en-US" altLang="en-US" sz="2800" dirty="0"/>
          </a:p>
          <a:p>
            <a:pPr eaLnBrk="1" hangingPunct="1">
              <a:defRPr/>
            </a:pPr>
            <a:r>
              <a:rPr lang="en-US" altLang="en-US" sz="2800" dirty="0"/>
              <a:t>The human genome is by far </a:t>
            </a:r>
            <a:r>
              <a:rPr lang="en-US" altLang="en-US" sz="2800" b="1" dirty="0">
                <a:solidFill>
                  <a:schemeClr val="accent2"/>
                </a:solidFill>
              </a:rPr>
              <a:t>the most complex and largest genome</a:t>
            </a:r>
            <a:r>
              <a:rPr lang="en-US" altLang="en-US" sz="2800" dirty="0"/>
              <a:t>. </a:t>
            </a:r>
          </a:p>
          <a:p>
            <a:pPr marL="0" indent="0">
              <a:buNone/>
              <a:defRPr/>
            </a:pPr>
            <a:endParaRPr lang="en-US" altLang="en-US" sz="2800" dirty="0"/>
          </a:p>
          <a:p>
            <a:pPr eaLnBrk="1" hangingPunct="1">
              <a:defRPr/>
            </a:pPr>
            <a:r>
              <a:rPr lang="en-US" altLang="en-US" sz="2800" dirty="0"/>
              <a:t>Its size spans a length of about </a:t>
            </a:r>
            <a:r>
              <a:rPr lang="en-US" altLang="en-US" sz="2800" b="1" dirty="0">
                <a:solidFill>
                  <a:schemeClr val="hlink"/>
                </a:solidFill>
              </a:rPr>
              <a:t>6 feet of DNA, containing 30,000 to 40,000 genes</a:t>
            </a:r>
            <a:r>
              <a:rPr lang="en-US" altLang="en-US" sz="2800" dirty="0"/>
              <a:t>.</a:t>
            </a:r>
          </a:p>
        </p:txBody>
      </p:sp>
      <p:pic>
        <p:nvPicPr>
          <p:cNvPr id="5124" name="Picture 4" descr="human genoome project logo 2">
            <a:extLst>
              <a:ext uri="{FF2B5EF4-FFF2-40B4-BE49-F238E27FC236}">
                <a16:creationId xmlns:a16="http://schemas.microsoft.com/office/drawing/2014/main" id="{B5B3D520-5B24-49B0-AC09-D8714F048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2600" y="5565776"/>
            <a:ext cx="1295400"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56979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45058"/>
                                        </p:tgtEl>
                                        <p:attrNameLst>
                                          <p:attrName>style.visibility</p:attrName>
                                        </p:attrNameLst>
                                      </p:cBhvr>
                                      <p:to>
                                        <p:strVal val="visible"/>
                                      </p:to>
                                    </p:set>
                                    <p:animEffect transition="in" filter="diamond(in)">
                                      <p:cBhvr>
                                        <p:cTn id="7" dur="1000"/>
                                        <p:tgtEl>
                                          <p:spTgt spid="45058"/>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45059">
                                            <p:txEl>
                                              <p:pRg st="0" end="0"/>
                                            </p:txEl>
                                          </p:spTgt>
                                        </p:tgtEl>
                                        <p:attrNameLst>
                                          <p:attrName>style.visibility</p:attrName>
                                        </p:attrNameLst>
                                      </p:cBhvr>
                                      <p:to>
                                        <p:strVal val="visible"/>
                                      </p:to>
                                    </p:set>
                                    <p:animEffect transition="in" filter="fade">
                                      <p:cBhvr>
                                        <p:cTn id="11" dur="2000"/>
                                        <p:tgtEl>
                                          <p:spTgt spid="45059">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5059">
                                            <p:txEl>
                                              <p:pRg st="2" end="2"/>
                                            </p:txEl>
                                          </p:spTgt>
                                        </p:tgtEl>
                                        <p:attrNameLst>
                                          <p:attrName>style.visibility</p:attrName>
                                        </p:attrNameLst>
                                      </p:cBhvr>
                                      <p:to>
                                        <p:strVal val="visible"/>
                                      </p:to>
                                    </p:set>
                                    <p:animEffect transition="in" filter="fade">
                                      <p:cBhvr>
                                        <p:cTn id="14" dur="2000"/>
                                        <p:tgtEl>
                                          <p:spTgt spid="45059">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5059">
                                            <p:txEl>
                                              <p:pRg st="4" end="4"/>
                                            </p:txEl>
                                          </p:spTgt>
                                        </p:tgtEl>
                                        <p:attrNameLst>
                                          <p:attrName>style.visibility</p:attrName>
                                        </p:attrNameLst>
                                      </p:cBhvr>
                                      <p:to>
                                        <p:strVal val="visible"/>
                                      </p:to>
                                    </p:set>
                                    <p:animEffect transition="in" filter="fade">
                                      <p:cBhvr>
                                        <p:cTn id="17" dur="2000"/>
                                        <p:tgtEl>
                                          <p:spTgt spid="450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6C26-96CD-49CC-B399-48AD7590E0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B84B7E-921F-44E8-ACF1-CA0AFE5B23D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5E5C04C-3925-4355-9AA3-99433DD389A7}"/>
              </a:ext>
            </a:extLst>
          </p:cNvPr>
          <p:cNvPicPr>
            <a:picLocks noChangeAspect="1"/>
          </p:cNvPicPr>
          <p:nvPr/>
        </p:nvPicPr>
        <p:blipFill rotWithShape="1">
          <a:blip r:embed="rId2"/>
          <a:srcRect l="14540" t="26608" r="38809" b="29016"/>
          <a:stretch/>
        </p:blipFill>
        <p:spPr>
          <a:xfrm>
            <a:off x="222152" y="609600"/>
            <a:ext cx="10917469" cy="5638800"/>
          </a:xfrm>
          <a:prstGeom prst="rect">
            <a:avLst/>
          </a:prstGeom>
        </p:spPr>
      </p:pic>
    </p:spTree>
    <p:extLst>
      <p:ext uri="{BB962C8B-B14F-4D97-AF65-F5344CB8AC3E}">
        <p14:creationId xmlns:p14="http://schemas.microsoft.com/office/powerpoint/2010/main" val="2662646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0FB7CBBE-00B5-481E-BD28-F3650C564513}"/>
              </a:ext>
            </a:extLst>
          </p:cNvPr>
          <p:cNvSpPr>
            <a:spLocks noGrp="1" noChangeArrowheads="1"/>
          </p:cNvSpPr>
          <p:nvPr>
            <p:ph type="title"/>
          </p:nvPr>
        </p:nvSpPr>
        <p:spPr>
          <a:xfrm>
            <a:off x="1828800" y="152400"/>
            <a:ext cx="8382000" cy="1143000"/>
          </a:xfrm>
        </p:spPr>
        <p:txBody>
          <a:bodyPr/>
          <a:lstStyle/>
          <a:p>
            <a:pPr eaLnBrk="1" hangingPunct="1"/>
            <a:r>
              <a:rPr lang="en-GB" altLang="en-US" b="1"/>
              <a:t>    HUMAN GENOME PROJECT</a:t>
            </a:r>
            <a:endParaRPr lang="en-US" altLang="en-US" b="1"/>
          </a:p>
        </p:txBody>
      </p:sp>
      <p:sp>
        <p:nvSpPr>
          <p:cNvPr id="47107" name="Rectangle 3">
            <a:extLst>
              <a:ext uri="{FF2B5EF4-FFF2-40B4-BE49-F238E27FC236}">
                <a16:creationId xmlns:a16="http://schemas.microsoft.com/office/drawing/2014/main" id="{A8F6CAC9-3A3A-466E-B992-5EDC3FE2155E}"/>
              </a:ext>
            </a:extLst>
          </p:cNvPr>
          <p:cNvSpPr>
            <a:spLocks noGrp="1" noChangeArrowheads="1"/>
          </p:cNvSpPr>
          <p:nvPr>
            <p:ph idx="1"/>
          </p:nvPr>
        </p:nvSpPr>
        <p:spPr>
          <a:xfrm>
            <a:off x="1181100" y="977705"/>
            <a:ext cx="8686800" cy="5257800"/>
          </a:xfrm>
        </p:spPr>
        <p:txBody>
          <a:bodyPr/>
          <a:lstStyle/>
          <a:p>
            <a:pPr algn="ctr" eaLnBrk="1" hangingPunct="1">
              <a:buFontTx/>
              <a:buNone/>
            </a:pPr>
            <a:endParaRPr lang="en-US" altLang="en-US" sz="3600" b="1" dirty="0"/>
          </a:p>
          <a:p>
            <a:pPr eaLnBrk="1" hangingPunct="1"/>
            <a:r>
              <a:rPr lang="en-US" altLang="en-US" sz="2800" dirty="0"/>
              <a:t>Identify the approximate genes in human DNA.</a:t>
            </a:r>
          </a:p>
          <a:p>
            <a:pPr eaLnBrk="1" hangingPunct="1"/>
            <a:endParaRPr lang="en-US" altLang="en-US" sz="2800" dirty="0"/>
          </a:p>
          <a:p>
            <a:pPr eaLnBrk="1" hangingPunct="1"/>
            <a:r>
              <a:rPr lang="en-US" altLang="en-US" sz="2800" dirty="0"/>
              <a:t>Determine the sequences of 3 billion chemical base pairs that make up human DNA.</a:t>
            </a:r>
          </a:p>
          <a:p>
            <a:pPr eaLnBrk="1" hangingPunct="1"/>
            <a:endParaRPr lang="en-US" altLang="en-US" sz="2800" dirty="0"/>
          </a:p>
          <a:p>
            <a:pPr eaLnBrk="1" hangingPunct="1"/>
            <a:r>
              <a:rPr lang="en-US" altLang="en-US" sz="2800" dirty="0"/>
              <a:t>Store this information in databases.</a:t>
            </a:r>
          </a:p>
          <a:p>
            <a:pPr eaLnBrk="1" hangingPunct="1"/>
            <a:endParaRPr lang="en-US" altLang="en-US" sz="2800" dirty="0"/>
          </a:p>
          <a:p>
            <a:pPr eaLnBrk="1" hangingPunct="1"/>
            <a:r>
              <a:rPr lang="en-US" altLang="en-US" sz="2800" dirty="0"/>
              <a:t>Improve tools for data analysis.</a:t>
            </a:r>
          </a:p>
          <a:p>
            <a:pPr eaLnBrk="1" hangingPunct="1"/>
            <a:endParaRPr lang="en-US" altLang="en-US" dirty="0"/>
          </a:p>
        </p:txBody>
      </p:sp>
      <p:pic>
        <p:nvPicPr>
          <p:cNvPr id="6148" name="Picture 4" descr="human genoome project logo 2">
            <a:extLst>
              <a:ext uri="{FF2B5EF4-FFF2-40B4-BE49-F238E27FC236}">
                <a16:creationId xmlns:a16="http://schemas.microsoft.com/office/drawing/2014/main" id="{E1AE3826-3144-4C6D-8007-FD9A7AC01C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0200" y="5424488"/>
            <a:ext cx="1295400"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52188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diamond(in)">
                                      <p:cBhvr>
                                        <p:cTn id="7" dur="1000"/>
                                        <p:tgtEl>
                                          <p:spTgt spid="47106"/>
                                        </p:tgtEl>
                                      </p:cBhvr>
                                    </p:animEffect>
                                  </p:childTnLst>
                                </p:cTn>
                              </p:par>
                              <p:par>
                                <p:cTn id="8" presetID="10" presetClass="entr" presetSubtype="0" fill="hold" nodeType="withEffect">
                                  <p:stCondLst>
                                    <p:cond delay="0"/>
                                  </p:stCondLst>
                                  <p:childTnLst>
                                    <p:set>
                                      <p:cBhvr>
                                        <p:cTn id="9" dur="1" fill="hold">
                                          <p:stCondLst>
                                            <p:cond delay="0"/>
                                          </p:stCondLst>
                                        </p:cTn>
                                        <p:tgtEl>
                                          <p:spTgt spid="47107">
                                            <p:txEl>
                                              <p:pRg st="1" end="1"/>
                                            </p:txEl>
                                          </p:spTgt>
                                        </p:tgtEl>
                                        <p:attrNameLst>
                                          <p:attrName>style.visibility</p:attrName>
                                        </p:attrNameLst>
                                      </p:cBhvr>
                                      <p:to>
                                        <p:strVal val="visible"/>
                                      </p:to>
                                    </p:set>
                                    <p:animEffect transition="in" filter="fade">
                                      <p:cBhvr>
                                        <p:cTn id="10" dur="2000"/>
                                        <p:tgtEl>
                                          <p:spTgt spid="4710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7107">
                                            <p:txEl>
                                              <p:pRg st="3" end="3"/>
                                            </p:txEl>
                                          </p:spTgt>
                                        </p:tgtEl>
                                        <p:attrNameLst>
                                          <p:attrName>style.visibility</p:attrName>
                                        </p:attrNameLst>
                                      </p:cBhvr>
                                      <p:to>
                                        <p:strVal val="visible"/>
                                      </p:to>
                                    </p:set>
                                    <p:animEffect transition="in" filter="fade">
                                      <p:cBhvr>
                                        <p:cTn id="13" dur="2000"/>
                                        <p:tgtEl>
                                          <p:spTgt spid="4710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7107">
                                            <p:txEl>
                                              <p:pRg st="5" end="5"/>
                                            </p:txEl>
                                          </p:spTgt>
                                        </p:tgtEl>
                                        <p:attrNameLst>
                                          <p:attrName>style.visibility</p:attrName>
                                        </p:attrNameLst>
                                      </p:cBhvr>
                                      <p:to>
                                        <p:strVal val="visible"/>
                                      </p:to>
                                    </p:set>
                                    <p:animEffect transition="in" filter="fade">
                                      <p:cBhvr>
                                        <p:cTn id="16" dur="2000"/>
                                        <p:tgtEl>
                                          <p:spTgt spid="47107">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7107">
                                            <p:txEl>
                                              <p:pRg st="7" end="7"/>
                                            </p:txEl>
                                          </p:spTgt>
                                        </p:tgtEl>
                                        <p:attrNameLst>
                                          <p:attrName>style.visibility</p:attrName>
                                        </p:attrNameLst>
                                      </p:cBhvr>
                                      <p:to>
                                        <p:strVal val="visible"/>
                                      </p:to>
                                    </p:set>
                                    <p:animEffect transition="in" filter="fade">
                                      <p:cBhvr>
                                        <p:cTn id="19" dur="2000"/>
                                        <p:tgtEl>
                                          <p:spTgt spid="471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3A3F61D0-0ED3-4490-B4AA-ABEEB4B4BB0E}"/>
              </a:ext>
            </a:extLst>
          </p:cNvPr>
          <p:cNvSpPr>
            <a:spLocks noGrp="1" noChangeArrowheads="1"/>
          </p:cNvSpPr>
          <p:nvPr>
            <p:ph type="title"/>
          </p:nvPr>
        </p:nvSpPr>
        <p:spPr>
          <a:xfrm>
            <a:off x="2133600" y="228600"/>
            <a:ext cx="7620000" cy="1447800"/>
          </a:xfrm>
        </p:spPr>
        <p:txBody>
          <a:bodyPr/>
          <a:lstStyle/>
          <a:p>
            <a:pPr eaLnBrk="1" hangingPunct="1"/>
            <a:r>
              <a:rPr lang="en-US" altLang="en-US" b="1"/>
              <a:t>OVERVIEW OF  HUMAN GENOME</a:t>
            </a:r>
          </a:p>
        </p:txBody>
      </p:sp>
      <p:sp>
        <p:nvSpPr>
          <p:cNvPr id="57347" name="Rectangle 3">
            <a:extLst>
              <a:ext uri="{FF2B5EF4-FFF2-40B4-BE49-F238E27FC236}">
                <a16:creationId xmlns:a16="http://schemas.microsoft.com/office/drawing/2014/main" id="{81721209-4434-484B-BE1D-C9D5E1D093D9}"/>
              </a:ext>
            </a:extLst>
          </p:cNvPr>
          <p:cNvSpPr>
            <a:spLocks noGrp="1" noChangeArrowheads="1"/>
          </p:cNvSpPr>
          <p:nvPr>
            <p:ph idx="1"/>
          </p:nvPr>
        </p:nvSpPr>
        <p:spPr>
          <a:xfrm>
            <a:off x="1012874" y="1676400"/>
            <a:ext cx="9298743" cy="4038600"/>
          </a:xfrm>
        </p:spPr>
        <p:txBody>
          <a:bodyPr/>
          <a:lstStyle/>
          <a:p>
            <a:pPr eaLnBrk="1" hangingPunct="1"/>
            <a:endParaRPr lang="en-US" altLang="en-US" dirty="0"/>
          </a:p>
          <a:p>
            <a:pPr eaLnBrk="1" hangingPunct="1"/>
            <a:r>
              <a:rPr lang="en-US" altLang="en-US" sz="2800" dirty="0"/>
              <a:t>The human genome contains </a:t>
            </a:r>
            <a:r>
              <a:rPr lang="en-US" altLang="en-US" sz="2800" b="1" dirty="0">
                <a:solidFill>
                  <a:schemeClr val="accent2"/>
                </a:solidFill>
              </a:rPr>
              <a:t>3164.7 million nucleotide bases</a:t>
            </a:r>
            <a:r>
              <a:rPr lang="en-US" altLang="en-US" sz="2800" dirty="0"/>
              <a:t> ( approx. 3 billion A,C,T and G).</a:t>
            </a:r>
          </a:p>
          <a:p>
            <a:pPr eaLnBrk="1" hangingPunct="1"/>
            <a:endParaRPr lang="en-US" altLang="en-US" sz="2800" dirty="0"/>
          </a:p>
          <a:p>
            <a:pPr eaLnBrk="1" hangingPunct="1"/>
            <a:r>
              <a:rPr lang="en-US" altLang="en-US" sz="2800" dirty="0"/>
              <a:t>The average gene is made up of </a:t>
            </a:r>
            <a:r>
              <a:rPr lang="en-US" altLang="en-US" sz="2800" b="1" dirty="0">
                <a:solidFill>
                  <a:schemeClr val="folHlink"/>
                </a:solidFill>
              </a:rPr>
              <a:t>3000 bases</a:t>
            </a:r>
            <a:r>
              <a:rPr lang="en-US" altLang="en-US" sz="2800" dirty="0"/>
              <a:t>, but sizes of genes vary greatly.</a:t>
            </a:r>
          </a:p>
          <a:p>
            <a:pPr eaLnBrk="1" hangingPunct="1"/>
            <a:endParaRPr lang="en-US" altLang="en-US" sz="2800" dirty="0"/>
          </a:p>
          <a:p>
            <a:pPr eaLnBrk="1" hangingPunct="1"/>
            <a:endParaRPr lang="en-US" altLang="en-US" dirty="0"/>
          </a:p>
        </p:txBody>
      </p:sp>
    </p:spTree>
    <p:extLst>
      <p:ext uri="{BB962C8B-B14F-4D97-AF65-F5344CB8AC3E}">
        <p14:creationId xmlns:p14="http://schemas.microsoft.com/office/powerpoint/2010/main" val="1455200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57346"/>
                                        </p:tgtEl>
                                        <p:attrNameLst>
                                          <p:attrName>style.visibility</p:attrName>
                                        </p:attrNameLst>
                                      </p:cBhvr>
                                      <p:to>
                                        <p:strVal val="visible"/>
                                      </p:to>
                                    </p:set>
                                    <p:animEffect transition="in" filter="diamond(in)">
                                      <p:cBhvr>
                                        <p:cTn id="7" dur="1000"/>
                                        <p:tgtEl>
                                          <p:spTgt spid="57346"/>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57347">
                                            <p:txEl>
                                              <p:pRg st="1" end="1"/>
                                            </p:txEl>
                                          </p:spTgt>
                                        </p:tgtEl>
                                        <p:attrNameLst>
                                          <p:attrName>style.visibility</p:attrName>
                                        </p:attrNameLst>
                                      </p:cBhvr>
                                      <p:to>
                                        <p:strVal val="visible"/>
                                      </p:to>
                                    </p:set>
                                    <p:animEffect transition="in" filter="fade">
                                      <p:cBhvr>
                                        <p:cTn id="11" dur="2000"/>
                                        <p:tgtEl>
                                          <p:spTgt spid="57347">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7347">
                                            <p:txEl>
                                              <p:pRg st="3" end="3"/>
                                            </p:txEl>
                                          </p:spTgt>
                                        </p:tgtEl>
                                        <p:attrNameLst>
                                          <p:attrName>style.visibility</p:attrName>
                                        </p:attrNameLst>
                                      </p:cBhvr>
                                      <p:to>
                                        <p:strVal val="visible"/>
                                      </p:to>
                                    </p:set>
                                    <p:animEffect transition="in" filter="fade">
                                      <p:cBhvr>
                                        <p:cTn id="14" dur="2000"/>
                                        <p:tgtEl>
                                          <p:spTgt spid="573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9E171F25-B555-4C19-8EAC-08BC46A7D34A}"/>
              </a:ext>
            </a:extLst>
          </p:cNvPr>
          <p:cNvSpPr>
            <a:spLocks noGrp="1" noChangeArrowheads="1"/>
          </p:cNvSpPr>
          <p:nvPr>
            <p:ph type="title"/>
          </p:nvPr>
        </p:nvSpPr>
        <p:spPr>
          <a:xfrm>
            <a:off x="1554163" y="304800"/>
            <a:ext cx="8229600" cy="1143000"/>
          </a:xfrm>
        </p:spPr>
        <p:txBody>
          <a:bodyPr/>
          <a:lstStyle/>
          <a:p>
            <a:pPr eaLnBrk="1" hangingPunct="1"/>
            <a:r>
              <a:rPr lang="en-US" altLang="en-US" b="1"/>
              <a:t>    OVERVIEW OF  HUMAN GENOME</a:t>
            </a:r>
          </a:p>
        </p:txBody>
      </p:sp>
      <p:pic>
        <p:nvPicPr>
          <p:cNvPr id="17412" name="Picture 4" descr="human genoome project logo 2">
            <a:extLst>
              <a:ext uri="{FF2B5EF4-FFF2-40B4-BE49-F238E27FC236}">
                <a16:creationId xmlns:a16="http://schemas.microsoft.com/office/drawing/2014/main" id="{13AAA56A-E53F-4FA8-9911-A5E6070F9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400" y="5440363"/>
            <a:ext cx="1295400"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Image result for nuclear genome ppt">
            <a:extLst>
              <a:ext uri="{FF2B5EF4-FFF2-40B4-BE49-F238E27FC236}">
                <a16:creationId xmlns:a16="http://schemas.microsoft.com/office/drawing/2014/main" id="{DBBD4C4C-C74E-44CE-87DA-A4DCF60F47BD}"/>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2566"/>
          <a:stretch/>
        </p:blipFill>
        <p:spPr bwMode="auto">
          <a:xfrm>
            <a:off x="1162930" y="1097280"/>
            <a:ext cx="8092755" cy="530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035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diamond(in)">
                                      <p:cBhvr>
                                        <p:cTn id="7" dur="1000"/>
                                        <p:tgtEl>
                                          <p:spTgt spid="70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81762D7C-9609-4877-B207-DD596389266A}"/>
              </a:ext>
            </a:extLst>
          </p:cNvPr>
          <p:cNvSpPr>
            <a:spLocks noGrp="1" noChangeArrowheads="1"/>
          </p:cNvSpPr>
          <p:nvPr>
            <p:ph type="title"/>
          </p:nvPr>
        </p:nvSpPr>
        <p:spPr>
          <a:xfrm>
            <a:off x="2618675" y="156238"/>
            <a:ext cx="8596668" cy="1320800"/>
          </a:xfrm>
        </p:spPr>
        <p:txBody>
          <a:bodyPr/>
          <a:lstStyle/>
          <a:p>
            <a:pPr eaLnBrk="1" hangingPunct="1"/>
            <a:r>
              <a:rPr lang="en-US" altLang="en-US" b="1" dirty="0"/>
              <a:t>      EUKARYOTIC GENOMES</a:t>
            </a:r>
          </a:p>
        </p:txBody>
      </p:sp>
      <p:sp>
        <p:nvSpPr>
          <p:cNvPr id="78851" name="Rectangle 3">
            <a:extLst>
              <a:ext uri="{FF2B5EF4-FFF2-40B4-BE49-F238E27FC236}">
                <a16:creationId xmlns:a16="http://schemas.microsoft.com/office/drawing/2014/main" id="{09D2C21E-7E95-439E-8C9D-047D4F4C0C38}"/>
              </a:ext>
            </a:extLst>
          </p:cNvPr>
          <p:cNvSpPr>
            <a:spLocks noGrp="1" noChangeArrowheads="1"/>
          </p:cNvSpPr>
          <p:nvPr>
            <p:ph idx="1"/>
          </p:nvPr>
        </p:nvSpPr>
        <p:spPr>
          <a:xfrm>
            <a:off x="677334" y="1633277"/>
            <a:ext cx="8596668" cy="4408086"/>
          </a:xfrm>
        </p:spPr>
        <p:txBody>
          <a:bodyPr>
            <a:normAutofit lnSpcReduction="10000"/>
          </a:bodyPr>
          <a:lstStyle/>
          <a:p>
            <a:pPr algn="ctr" eaLnBrk="1" hangingPunct="1">
              <a:buFontTx/>
              <a:buNone/>
            </a:pPr>
            <a:r>
              <a:rPr lang="en-US" altLang="en-US" sz="3200" b="1" i="1" dirty="0">
                <a:solidFill>
                  <a:srgbClr val="663300"/>
                </a:solidFill>
              </a:rPr>
              <a:t>Saccharomyces cerevisiae </a:t>
            </a:r>
            <a:r>
              <a:rPr lang="en-US" altLang="en-US" sz="3200" b="1" dirty="0">
                <a:solidFill>
                  <a:srgbClr val="663300"/>
                </a:solidFill>
              </a:rPr>
              <a:t>Genome</a:t>
            </a:r>
          </a:p>
          <a:p>
            <a:pPr eaLnBrk="1" hangingPunct="1">
              <a:buFontTx/>
              <a:buNone/>
            </a:pPr>
            <a:endParaRPr lang="en-US" altLang="en-US" sz="3200" dirty="0">
              <a:solidFill>
                <a:srgbClr val="663300"/>
              </a:solidFill>
            </a:endParaRPr>
          </a:p>
          <a:p>
            <a:pPr eaLnBrk="1" hangingPunct="1"/>
            <a:r>
              <a:rPr lang="en-US" altLang="en-US" sz="3200" dirty="0"/>
              <a:t>One of the most important fungal organisms used in biotechnological processes.</a:t>
            </a:r>
          </a:p>
          <a:p>
            <a:pPr eaLnBrk="1" hangingPunct="1"/>
            <a:r>
              <a:rPr lang="en-US" altLang="en-US" sz="3200" dirty="0"/>
              <a:t>Considered as a </a:t>
            </a:r>
            <a:r>
              <a:rPr lang="en-US" altLang="en-US" sz="3200" b="1" dirty="0">
                <a:solidFill>
                  <a:schemeClr val="accent2"/>
                </a:solidFill>
              </a:rPr>
              <a:t>model eukaryotic organism</a:t>
            </a:r>
            <a:r>
              <a:rPr lang="en-US" altLang="en-US" sz="3200" dirty="0"/>
              <a:t>.</a:t>
            </a:r>
          </a:p>
          <a:p>
            <a:pPr eaLnBrk="1" hangingPunct="1"/>
            <a:r>
              <a:rPr lang="en-US" altLang="en-US" sz="3200" dirty="0"/>
              <a:t>The first eukaryotic organism to have its entire genome sequenced.</a:t>
            </a:r>
          </a:p>
          <a:p>
            <a:pPr eaLnBrk="1" hangingPunct="1"/>
            <a:endParaRPr lang="en-US" altLang="en-US" dirty="0"/>
          </a:p>
        </p:txBody>
      </p:sp>
      <p:pic>
        <p:nvPicPr>
          <p:cNvPr id="23556" name="Picture 4" descr="yeast-dk1">
            <a:extLst>
              <a:ext uri="{FF2B5EF4-FFF2-40B4-BE49-F238E27FC236}">
                <a16:creationId xmlns:a16="http://schemas.microsoft.com/office/drawing/2014/main" id="{31B68C0F-CBA1-497E-8980-44547C4B6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153035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5" descr="yeast">
            <a:extLst>
              <a:ext uri="{FF2B5EF4-FFF2-40B4-BE49-F238E27FC236}">
                <a16:creationId xmlns:a16="http://schemas.microsoft.com/office/drawing/2014/main" id="{710F3B0F-9AF8-4CD7-95DA-26AC1BFDB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4002" y="4584702"/>
            <a:ext cx="2173288"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1020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78850"/>
                                        </p:tgtEl>
                                        <p:attrNameLst>
                                          <p:attrName>style.visibility</p:attrName>
                                        </p:attrNameLst>
                                      </p:cBhvr>
                                      <p:to>
                                        <p:strVal val="visible"/>
                                      </p:to>
                                    </p:set>
                                    <p:animEffect transition="in" filter="diamond(in)">
                                      <p:cBhvr>
                                        <p:cTn id="7" dur="1000"/>
                                        <p:tgtEl>
                                          <p:spTgt spid="78850"/>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78851">
                                            <p:txEl>
                                              <p:pRg st="0" end="0"/>
                                            </p:txEl>
                                          </p:spTgt>
                                        </p:tgtEl>
                                        <p:attrNameLst>
                                          <p:attrName>style.visibility</p:attrName>
                                        </p:attrNameLst>
                                      </p:cBhvr>
                                      <p:to>
                                        <p:strVal val="visible"/>
                                      </p:to>
                                    </p:set>
                                    <p:animEffect transition="in" filter="fade">
                                      <p:cBhvr>
                                        <p:cTn id="11" dur="2000"/>
                                        <p:tgtEl>
                                          <p:spTgt spid="78851">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78851">
                                            <p:txEl>
                                              <p:pRg st="2" end="2"/>
                                            </p:txEl>
                                          </p:spTgt>
                                        </p:tgtEl>
                                        <p:attrNameLst>
                                          <p:attrName>style.visibility</p:attrName>
                                        </p:attrNameLst>
                                      </p:cBhvr>
                                      <p:to>
                                        <p:strVal val="visible"/>
                                      </p:to>
                                    </p:set>
                                    <p:animEffect transition="in" filter="fade">
                                      <p:cBhvr>
                                        <p:cTn id="14" dur="2000"/>
                                        <p:tgtEl>
                                          <p:spTgt spid="78851">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78851">
                                            <p:txEl>
                                              <p:pRg st="3" end="3"/>
                                            </p:txEl>
                                          </p:spTgt>
                                        </p:tgtEl>
                                        <p:attrNameLst>
                                          <p:attrName>style.visibility</p:attrName>
                                        </p:attrNameLst>
                                      </p:cBhvr>
                                      <p:to>
                                        <p:strVal val="visible"/>
                                      </p:to>
                                    </p:set>
                                    <p:animEffect transition="in" filter="fade">
                                      <p:cBhvr>
                                        <p:cTn id="17" dur="2000"/>
                                        <p:tgtEl>
                                          <p:spTgt spid="7885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8851">
                                            <p:txEl>
                                              <p:pRg st="4" end="4"/>
                                            </p:txEl>
                                          </p:spTgt>
                                        </p:tgtEl>
                                        <p:attrNameLst>
                                          <p:attrName>style.visibility</p:attrName>
                                        </p:attrNameLst>
                                      </p:cBhvr>
                                      <p:to>
                                        <p:strVal val="visible"/>
                                      </p:to>
                                    </p:set>
                                    <p:animEffect transition="in" filter="fade">
                                      <p:cBhvr>
                                        <p:cTn id="20" dur="2000"/>
                                        <p:tgtEl>
                                          <p:spTgt spid="78851">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8853"/>
                                        </p:tgtEl>
                                        <p:attrNameLst>
                                          <p:attrName>style.visibility</p:attrName>
                                        </p:attrNameLst>
                                      </p:cBhvr>
                                      <p:to>
                                        <p:strVal val="visible"/>
                                      </p:to>
                                    </p:set>
                                    <p:animEffect transition="in" filter="fade">
                                      <p:cBhvr>
                                        <p:cTn id="23" dur="2000"/>
                                        <p:tgtEl>
                                          <p:spTgt spid="78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68792028-5469-4A15-9D1A-11D5DB56F68F}"/>
              </a:ext>
            </a:extLst>
          </p:cNvPr>
          <p:cNvSpPr>
            <a:spLocks noGrp="1" noChangeArrowheads="1"/>
          </p:cNvSpPr>
          <p:nvPr>
            <p:ph idx="1"/>
          </p:nvPr>
        </p:nvSpPr>
        <p:spPr>
          <a:xfrm>
            <a:off x="677334" y="1463041"/>
            <a:ext cx="8596668" cy="4578322"/>
          </a:xfrm>
        </p:spPr>
        <p:txBody>
          <a:bodyPr/>
          <a:lstStyle/>
          <a:p>
            <a:pPr algn="ctr" eaLnBrk="1" hangingPunct="1">
              <a:buFontTx/>
              <a:buNone/>
            </a:pPr>
            <a:r>
              <a:rPr lang="en-US" altLang="en-US" sz="3600" b="1" i="1" dirty="0">
                <a:solidFill>
                  <a:srgbClr val="663300"/>
                </a:solidFill>
              </a:rPr>
              <a:t>Saccharomyces cerevisiae </a:t>
            </a:r>
            <a:r>
              <a:rPr lang="en-US" altLang="en-US" sz="3600" b="1" dirty="0">
                <a:solidFill>
                  <a:srgbClr val="663300"/>
                </a:solidFill>
              </a:rPr>
              <a:t>Genome</a:t>
            </a:r>
          </a:p>
          <a:p>
            <a:pPr eaLnBrk="1" hangingPunct="1"/>
            <a:endParaRPr lang="en-US" altLang="en-US" dirty="0"/>
          </a:p>
          <a:p>
            <a:pPr eaLnBrk="1" hangingPunct="1"/>
            <a:r>
              <a:rPr lang="en-US" altLang="en-US" sz="3600" dirty="0"/>
              <a:t>16 chromosomes (2n)</a:t>
            </a:r>
          </a:p>
          <a:p>
            <a:pPr eaLnBrk="1" hangingPunct="1"/>
            <a:r>
              <a:rPr lang="en-US" altLang="en-US" sz="3600" dirty="0"/>
              <a:t>Approximate genome size – </a:t>
            </a:r>
            <a:r>
              <a:rPr lang="en-US" altLang="en-US" sz="3600" b="1" dirty="0"/>
              <a:t>15520 kb</a:t>
            </a:r>
          </a:p>
          <a:p>
            <a:pPr eaLnBrk="1" hangingPunct="1"/>
            <a:r>
              <a:rPr lang="en-US" altLang="en-US" sz="3600" b="1" dirty="0"/>
              <a:t>5885</a:t>
            </a:r>
            <a:r>
              <a:rPr lang="en-US" altLang="en-US" sz="3600" dirty="0"/>
              <a:t> potential protein-coding genes.</a:t>
            </a:r>
          </a:p>
        </p:txBody>
      </p:sp>
      <p:pic>
        <p:nvPicPr>
          <p:cNvPr id="24579" name="Picture 4" descr="yeast-dk1">
            <a:extLst>
              <a:ext uri="{FF2B5EF4-FFF2-40B4-BE49-F238E27FC236}">
                <a16:creationId xmlns:a16="http://schemas.microsoft.com/office/drawing/2014/main" id="{4A4DB63F-4A93-4C9A-88C6-6850CED64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699" y="256541"/>
            <a:ext cx="153035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yeast">
            <a:extLst>
              <a:ext uri="{FF2B5EF4-FFF2-40B4-BE49-F238E27FC236}">
                <a16:creationId xmlns:a16="http://schemas.microsoft.com/office/drawing/2014/main" id="{4D26F17C-31DF-4EF7-93EE-8651FFD716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7358" y="4588509"/>
            <a:ext cx="2173288"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60362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after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animEffect transition="in" filter="diamond(in)">
                                      <p:cBhvr>
                                        <p:cTn id="7" dur="1000"/>
                                        <p:tgtEl>
                                          <p:spTgt spid="79875">
                                            <p:txEl>
                                              <p:pRg st="0" end="0"/>
                                            </p:txEl>
                                          </p:spTgt>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79875">
                                            <p:txEl>
                                              <p:pRg st="2" end="2"/>
                                            </p:txEl>
                                          </p:spTgt>
                                        </p:tgtEl>
                                        <p:attrNameLst>
                                          <p:attrName>style.visibility</p:attrName>
                                        </p:attrNameLst>
                                      </p:cBhvr>
                                      <p:to>
                                        <p:strVal val="visible"/>
                                      </p:to>
                                    </p:set>
                                    <p:animEffect transition="in" filter="fade">
                                      <p:cBhvr>
                                        <p:cTn id="11" dur="2000"/>
                                        <p:tgtEl>
                                          <p:spTgt spid="79875">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79875">
                                            <p:txEl>
                                              <p:pRg st="3" end="3"/>
                                            </p:txEl>
                                          </p:spTgt>
                                        </p:tgtEl>
                                        <p:attrNameLst>
                                          <p:attrName>style.visibility</p:attrName>
                                        </p:attrNameLst>
                                      </p:cBhvr>
                                      <p:to>
                                        <p:strVal val="visible"/>
                                      </p:to>
                                    </p:set>
                                    <p:animEffect transition="in" filter="fade">
                                      <p:cBhvr>
                                        <p:cTn id="14" dur="2000"/>
                                        <p:tgtEl>
                                          <p:spTgt spid="79875">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79875">
                                            <p:txEl>
                                              <p:pRg st="4" end="4"/>
                                            </p:txEl>
                                          </p:spTgt>
                                        </p:tgtEl>
                                        <p:attrNameLst>
                                          <p:attrName>style.visibility</p:attrName>
                                        </p:attrNameLst>
                                      </p:cBhvr>
                                      <p:to>
                                        <p:strVal val="visible"/>
                                      </p:to>
                                    </p:set>
                                    <p:animEffect transition="in" filter="fade">
                                      <p:cBhvr>
                                        <p:cTn id="17" dur="2000"/>
                                        <p:tgtEl>
                                          <p:spTgt spid="79875">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a:extLst>
              <a:ext uri="{FF2B5EF4-FFF2-40B4-BE49-F238E27FC236}">
                <a16:creationId xmlns:a16="http://schemas.microsoft.com/office/drawing/2014/main" id="{504170BB-B24D-4ECD-8A62-096BB39DBEB2}"/>
              </a:ext>
            </a:extLst>
          </p:cNvPr>
          <p:cNvSpPr>
            <a:spLocks noGrp="1" noChangeArrowheads="1"/>
          </p:cNvSpPr>
          <p:nvPr>
            <p:ph idx="1"/>
          </p:nvPr>
        </p:nvSpPr>
        <p:spPr>
          <a:xfrm>
            <a:off x="731520" y="1131888"/>
            <a:ext cx="9479280" cy="5497512"/>
          </a:xfrm>
        </p:spPr>
        <p:txBody>
          <a:bodyPr>
            <a:noAutofit/>
          </a:bodyPr>
          <a:lstStyle/>
          <a:p>
            <a:pPr algn="ctr" eaLnBrk="1" hangingPunct="1">
              <a:buFontTx/>
              <a:buNone/>
            </a:pPr>
            <a:r>
              <a:rPr lang="en-US" altLang="en-US" sz="3200" b="1" i="1" dirty="0">
                <a:solidFill>
                  <a:srgbClr val="663300"/>
                </a:solidFill>
              </a:rPr>
              <a:t>Drosophila melanogaster</a:t>
            </a:r>
            <a:r>
              <a:rPr lang="en-US" altLang="en-US" sz="3200" b="1" dirty="0">
                <a:solidFill>
                  <a:srgbClr val="663300"/>
                </a:solidFill>
              </a:rPr>
              <a:t> (Fruit Fly) Genome</a:t>
            </a:r>
          </a:p>
          <a:p>
            <a:pPr eaLnBrk="1" hangingPunct="1">
              <a:buFontTx/>
              <a:buNone/>
            </a:pPr>
            <a:endParaRPr lang="en-US" altLang="en-US" sz="3200" dirty="0"/>
          </a:p>
          <a:p>
            <a:pPr eaLnBrk="1" hangingPunct="1"/>
            <a:r>
              <a:rPr lang="en-US" altLang="en-US" sz="3200" dirty="0"/>
              <a:t>Has been the most important tool for genetics studies in the twentieth century.</a:t>
            </a:r>
          </a:p>
          <a:p>
            <a:pPr eaLnBrk="1" hangingPunct="1"/>
            <a:r>
              <a:rPr lang="en-US" altLang="en-US" sz="3200" dirty="0"/>
              <a:t>Second multicellular organism to have its genome sequenced.</a:t>
            </a:r>
          </a:p>
          <a:p>
            <a:pPr eaLnBrk="1" hangingPunct="1"/>
            <a:r>
              <a:rPr lang="en-US" altLang="en-US" sz="3200" dirty="0"/>
              <a:t>Genome is about </a:t>
            </a:r>
            <a:r>
              <a:rPr lang="en-US" altLang="en-US" sz="3200" b="1" dirty="0"/>
              <a:t>180 Mb</a:t>
            </a:r>
            <a:r>
              <a:rPr lang="en-US" altLang="en-US" sz="3200" dirty="0"/>
              <a:t> in size.</a:t>
            </a:r>
          </a:p>
          <a:p>
            <a:pPr eaLnBrk="1" hangingPunct="1"/>
            <a:r>
              <a:rPr lang="en-US" altLang="en-US" sz="3200" dirty="0"/>
              <a:t>4 chromosomes (2n)</a:t>
            </a:r>
          </a:p>
          <a:p>
            <a:pPr eaLnBrk="1" hangingPunct="1"/>
            <a:r>
              <a:rPr lang="en-US" altLang="en-US" sz="3200" b="1" dirty="0"/>
              <a:t>13601</a:t>
            </a:r>
            <a:r>
              <a:rPr lang="en-US" altLang="en-US" sz="3200" dirty="0"/>
              <a:t> predicted genes.</a:t>
            </a:r>
          </a:p>
        </p:txBody>
      </p:sp>
      <p:pic>
        <p:nvPicPr>
          <p:cNvPr id="26627" name="Picture 4" descr="untitled">
            <a:extLst>
              <a:ext uri="{FF2B5EF4-FFF2-40B4-BE49-F238E27FC236}">
                <a16:creationId xmlns:a16="http://schemas.microsoft.com/office/drawing/2014/main" id="{A76B0725-421E-4EF2-B73C-681F7EAEA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75566"/>
            <a:ext cx="1457325"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54275159_1a756047cf">
            <a:extLst>
              <a:ext uri="{FF2B5EF4-FFF2-40B4-BE49-F238E27FC236}">
                <a16:creationId xmlns:a16="http://schemas.microsoft.com/office/drawing/2014/main" id="{E059A9BA-9587-46FA-A80C-2252CFA5D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7107" y="4696242"/>
            <a:ext cx="2247900"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9108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after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Effect transition="in" filter="diamond(in)">
                                      <p:cBhvr>
                                        <p:cTn id="7" dur="1000"/>
                                        <p:tgtEl>
                                          <p:spTgt spid="81923">
                                            <p:txEl>
                                              <p:pRg st="0" end="0"/>
                                            </p:txEl>
                                          </p:spTgt>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81923">
                                            <p:txEl>
                                              <p:pRg st="2" end="2"/>
                                            </p:txEl>
                                          </p:spTgt>
                                        </p:tgtEl>
                                        <p:attrNameLst>
                                          <p:attrName>style.visibility</p:attrName>
                                        </p:attrNameLst>
                                      </p:cBhvr>
                                      <p:to>
                                        <p:strVal val="visible"/>
                                      </p:to>
                                    </p:set>
                                    <p:animEffect transition="in" filter="fade">
                                      <p:cBhvr>
                                        <p:cTn id="11" dur="2000"/>
                                        <p:tgtEl>
                                          <p:spTgt spid="81923">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81923">
                                            <p:txEl>
                                              <p:pRg st="3" end="3"/>
                                            </p:txEl>
                                          </p:spTgt>
                                        </p:tgtEl>
                                        <p:attrNameLst>
                                          <p:attrName>style.visibility</p:attrName>
                                        </p:attrNameLst>
                                      </p:cBhvr>
                                      <p:to>
                                        <p:strVal val="visible"/>
                                      </p:to>
                                    </p:set>
                                    <p:animEffect transition="in" filter="fade">
                                      <p:cBhvr>
                                        <p:cTn id="14" dur="2000"/>
                                        <p:tgtEl>
                                          <p:spTgt spid="81923">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81923">
                                            <p:txEl>
                                              <p:pRg st="4" end="4"/>
                                            </p:txEl>
                                          </p:spTgt>
                                        </p:tgtEl>
                                        <p:attrNameLst>
                                          <p:attrName>style.visibility</p:attrName>
                                        </p:attrNameLst>
                                      </p:cBhvr>
                                      <p:to>
                                        <p:strVal val="visible"/>
                                      </p:to>
                                    </p:set>
                                    <p:animEffect transition="in" filter="fade">
                                      <p:cBhvr>
                                        <p:cTn id="17" dur="2000"/>
                                        <p:tgtEl>
                                          <p:spTgt spid="8192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1923">
                                            <p:txEl>
                                              <p:pRg st="5" end="5"/>
                                            </p:txEl>
                                          </p:spTgt>
                                        </p:tgtEl>
                                        <p:attrNameLst>
                                          <p:attrName>style.visibility</p:attrName>
                                        </p:attrNameLst>
                                      </p:cBhvr>
                                      <p:to>
                                        <p:strVal val="visible"/>
                                      </p:to>
                                    </p:set>
                                    <p:animEffect transition="in" filter="fade">
                                      <p:cBhvr>
                                        <p:cTn id="20" dur="2000"/>
                                        <p:tgtEl>
                                          <p:spTgt spid="8192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1923">
                                            <p:txEl>
                                              <p:pRg st="6" end="6"/>
                                            </p:txEl>
                                          </p:spTgt>
                                        </p:tgtEl>
                                        <p:attrNameLst>
                                          <p:attrName>style.visibility</p:attrName>
                                        </p:attrNameLst>
                                      </p:cBhvr>
                                      <p:to>
                                        <p:strVal val="visible"/>
                                      </p:to>
                                    </p:set>
                                    <p:animEffect transition="in" filter="fade">
                                      <p:cBhvr>
                                        <p:cTn id="23" dur="2000"/>
                                        <p:tgtEl>
                                          <p:spTgt spid="8192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a:extLst>
              <a:ext uri="{FF2B5EF4-FFF2-40B4-BE49-F238E27FC236}">
                <a16:creationId xmlns:a16="http://schemas.microsoft.com/office/drawing/2014/main" id="{7EF196C7-DF07-42B3-AD6A-18F572BADA27}"/>
              </a:ext>
            </a:extLst>
          </p:cNvPr>
          <p:cNvSpPr>
            <a:spLocks noGrp="1" noChangeArrowheads="1"/>
          </p:cNvSpPr>
          <p:nvPr>
            <p:ph idx="1"/>
          </p:nvPr>
        </p:nvSpPr>
        <p:spPr>
          <a:xfrm>
            <a:off x="677334" y="1899139"/>
            <a:ext cx="8596668" cy="4142224"/>
          </a:xfrm>
        </p:spPr>
        <p:txBody>
          <a:bodyPr>
            <a:normAutofit/>
          </a:bodyPr>
          <a:lstStyle/>
          <a:p>
            <a:pPr algn="ctr" eaLnBrk="1" hangingPunct="1">
              <a:buFontTx/>
              <a:buNone/>
            </a:pPr>
            <a:r>
              <a:rPr lang="en-US" altLang="en-US" sz="3200" b="1" i="1" dirty="0">
                <a:solidFill>
                  <a:srgbClr val="663300"/>
                </a:solidFill>
              </a:rPr>
              <a:t>Drosophila melanogaster</a:t>
            </a:r>
            <a:r>
              <a:rPr lang="en-US" altLang="en-US" sz="3200" b="1" dirty="0">
                <a:solidFill>
                  <a:srgbClr val="663300"/>
                </a:solidFill>
              </a:rPr>
              <a:t> (Fruit Fly) Genome</a:t>
            </a:r>
          </a:p>
          <a:p>
            <a:pPr eaLnBrk="1" hangingPunct="1"/>
            <a:endParaRPr lang="en-US" altLang="en-US" sz="3200" dirty="0">
              <a:solidFill>
                <a:srgbClr val="663300"/>
              </a:solidFill>
            </a:endParaRPr>
          </a:p>
          <a:p>
            <a:pPr eaLnBrk="1" hangingPunct="1"/>
            <a:r>
              <a:rPr lang="en-US" altLang="en-US" sz="3200" b="1" dirty="0">
                <a:solidFill>
                  <a:schemeClr val="accent2"/>
                </a:solidFill>
              </a:rPr>
              <a:t>Interestingly, the </a:t>
            </a:r>
            <a:r>
              <a:rPr lang="en-US" altLang="en-US" sz="3200" b="1" i="1" dirty="0">
                <a:solidFill>
                  <a:schemeClr val="accent2"/>
                </a:solidFill>
              </a:rPr>
              <a:t>Drosophila</a:t>
            </a:r>
            <a:r>
              <a:rPr lang="en-US" altLang="en-US" sz="3200" b="1" dirty="0">
                <a:solidFill>
                  <a:schemeClr val="accent2"/>
                </a:solidFill>
              </a:rPr>
              <a:t> genome contains genes that are similar to </a:t>
            </a:r>
            <a:r>
              <a:rPr lang="en-US" altLang="en-US" sz="3200" b="1" u="sng" dirty="0">
                <a:solidFill>
                  <a:schemeClr val="accent2"/>
                </a:solidFill>
              </a:rPr>
              <a:t>177 of 289 human genes</a:t>
            </a:r>
            <a:r>
              <a:rPr lang="en-US" altLang="en-US" sz="3200" b="1" dirty="0">
                <a:solidFill>
                  <a:schemeClr val="accent2"/>
                </a:solidFill>
              </a:rPr>
              <a:t> that are responsible for diseases.</a:t>
            </a:r>
          </a:p>
        </p:txBody>
      </p:sp>
      <p:pic>
        <p:nvPicPr>
          <p:cNvPr id="27651" name="Picture 4" descr="untitled">
            <a:extLst>
              <a:ext uri="{FF2B5EF4-FFF2-40B4-BE49-F238E27FC236}">
                <a16:creationId xmlns:a16="http://schemas.microsoft.com/office/drawing/2014/main" id="{104B8B2B-BB4C-4F22-9795-87B9938AF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3663" y="604910"/>
            <a:ext cx="1457325"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Picture 5" descr="54275159_1a756047cf">
            <a:extLst>
              <a:ext uri="{FF2B5EF4-FFF2-40B4-BE49-F238E27FC236}">
                <a16:creationId xmlns:a16="http://schemas.microsoft.com/office/drawing/2014/main" id="{BC38DB8B-529D-453D-B476-2B7A0936A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4002" y="4290766"/>
            <a:ext cx="2641600" cy="191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84045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after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animEffect transition="in" filter="diamond(in)">
                                      <p:cBhvr>
                                        <p:cTn id="7" dur="1000"/>
                                        <p:tgtEl>
                                          <p:spTgt spid="82947">
                                            <p:txEl>
                                              <p:pRg st="0" end="0"/>
                                            </p:txEl>
                                          </p:spTgt>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82947">
                                            <p:txEl>
                                              <p:pRg st="2" end="2"/>
                                            </p:txEl>
                                          </p:spTgt>
                                        </p:tgtEl>
                                        <p:attrNameLst>
                                          <p:attrName>style.visibility</p:attrName>
                                        </p:attrNameLst>
                                      </p:cBhvr>
                                      <p:to>
                                        <p:strVal val="visible"/>
                                      </p:to>
                                    </p:set>
                                    <p:animEffect transition="in" filter="fade">
                                      <p:cBhvr>
                                        <p:cTn id="11" dur="2000"/>
                                        <p:tgtEl>
                                          <p:spTgt spid="82947">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82949"/>
                                        </p:tgtEl>
                                        <p:attrNameLst>
                                          <p:attrName>style.visibility</p:attrName>
                                        </p:attrNameLst>
                                      </p:cBhvr>
                                      <p:to>
                                        <p:strVal val="visible"/>
                                      </p:to>
                                    </p:set>
                                    <p:animEffect transition="in" filter="fade">
                                      <p:cBhvr>
                                        <p:cTn id="14" dur="2000"/>
                                        <p:tgtEl>
                                          <p:spTgt spid="82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a:extLst>
              <a:ext uri="{FF2B5EF4-FFF2-40B4-BE49-F238E27FC236}">
                <a16:creationId xmlns:a16="http://schemas.microsoft.com/office/drawing/2014/main" id="{8B1F6528-C3BE-4D3F-A92A-066F3159EAD4}"/>
              </a:ext>
            </a:extLst>
          </p:cNvPr>
          <p:cNvSpPr>
            <a:spLocks noGrp="1" noChangeArrowheads="1"/>
          </p:cNvSpPr>
          <p:nvPr>
            <p:ph idx="1"/>
          </p:nvPr>
        </p:nvSpPr>
        <p:spPr/>
        <p:txBody>
          <a:bodyPr/>
          <a:lstStyle/>
          <a:p>
            <a:pPr algn="ctr" eaLnBrk="1" hangingPunct="1">
              <a:buFontTx/>
              <a:buNone/>
            </a:pPr>
            <a:r>
              <a:rPr lang="en-US" altLang="en-US" sz="2800" b="1" i="1" dirty="0">
                <a:solidFill>
                  <a:srgbClr val="663300"/>
                </a:solidFill>
              </a:rPr>
              <a:t>Oryza sativa</a:t>
            </a:r>
            <a:r>
              <a:rPr lang="en-US" altLang="en-US" sz="2800" b="1" dirty="0">
                <a:solidFill>
                  <a:srgbClr val="663300"/>
                </a:solidFill>
              </a:rPr>
              <a:t> L. (rice) Genome</a:t>
            </a:r>
          </a:p>
          <a:p>
            <a:pPr eaLnBrk="1" hangingPunct="1">
              <a:buFontTx/>
              <a:buNone/>
            </a:pPr>
            <a:endParaRPr lang="en-US" altLang="en-US" sz="2800" dirty="0"/>
          </a:p>
          <a:p>
            <a:pPr eaLnBrk="1" hangingPunct="1"/>
            <a:r>
              <a:rPr lang="en-US" altLang="en-US" sz="2800" dirty="0"/>
              <a:t>One of the most important food crops in the world.</a:t>
            </a:r>
          </a:p>
          <a:p>
            <a:pPr eaLnBrk="1" hangingPunct="1"/>
            <a:r>
              <a:rPr lang="en-US" altLang="en-US" sz="2800" dirty="0"/>
              <a:t>Scientists use rice as </a:t>
            </a:r>
            <a:r>
              <a:rPr lang="en-US" altLang="en-US" sz="2800" b="1" dirty="0"/>
              <a:t>a model plant in cereal genomics</a:t>
            </a:r>
            <a:r>
              <a:rPr lang="en-US" altLang="en-US" sz="2800" dirty="0"/>
              <a:t>.</a:t>
            </a:r>
          </a:p>
          <a:p>
            <a:pPr eaLnBrk="1" hangingPunct="1"/>
            <a:r>
              <a:rPr lang="en-US" altLang="en-US" sz="2800" dirty="0"/>
              <a:t>24 chromosomes (2n).</a:t>
            </a:r>
          </a:p>
          <a:p>
            <a:pPr eaLnBrk="1" hangingPunct="1"/>
            <a:endParaRPr lang="en-US" altLang="en-US" dirty="0"/>
          </a:p>
        </p:txBody>
      </p:sp>
      <p:pic>
        <p:nvPicPr>
          <p:cNvPr id="31747" name="Picture 4" descr="riz2_2">
            <a:extLst>
              <a:ext uri="{FF2B5EF4-FFF2-40B4-BE49-F238E27FC236}">
                <a16:creationId xmlns:a16="http://schemas.microsoft.com/office/drawing/2014/main" id="{349CABB2-2E9D-4C6D-8930-50D061837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526" y="661182"/>
            <a:ext cx="175260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5" name="Picture 5" descr="ge-rice-threatens-biodiversity">
            <a:extLst>
              <a:ext uri="{FF2B5EF4-FFF2-40B4-BE49-F238E27FC236}">
                <a16:creationId xmlns:a16="http://schemas.microsoft.com/office/drawing/2014/main" id="{2AA8ACAA-C097-45C4-9D50-DAFC7D8AC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7776" y="4073669"/>
            <a:ext cx="2514600" cy="231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671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after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Effect transition="in" filter="diamond(in)">
                                      <p:cBhvr>
                                        <p:cTn id="7" dur="1000"/>
                                        <p:tgtEl>
                                          <p:spTgt spid="87043">
                                            <p:txEl>
                                              <p:pRg st="0" end="0"/>
                                            </p:txEl>
                                          </p:spTgt>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87043">
                                            <p:txEl>
                                              <p:pRg st="2" end="2"/>
                                            </p:txEl>
                                          </p:spTgt>
                                        </p:tgtEl>
                                        <p:attrNameLst>
                                          <p:attrName>style.visibility</p:attrName>
                                        </p:attrNameLst>
                                      </p:cBhvr>
                                      <p:to>
                                        <p:strVal val="visible"/>
                                      </p:to>
                                    </p:set>
                                    <p:animEffect transition="in" filter="fade">
                                      <p:cBhvr>
                                        <p:cTn id="11" dur="2000"/>
                                        <p:tgtEl>
                                          <p:spTgt spid="87043">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87043">
                                            <p:txEl>
                                              <p:pRg st="3" end="3"/>
                                            </p:txEl>
                                          </p:spTgt>
                                        </p:tgtEl>
                                        <p:attrNameLst>
                                          <p:attrName>style.visibility</p:attrName>
                                        </p:attrNameLst>
                                      </p:cBhvr>
                                      <p:to>
                                        <p:strVal val="visible"/>
                                      </p:to>
                                    </p:set>
                                    <p:animEffect transition="in" filter="fade">
                                      <p:cBhvr>
                                        <p:cTn id="14" dur="2000"/>
                                        <p:tgtEl>
                                          <p:spTgt spid="87043">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87043">
                                            <p:txEl>
                                              <p:pRg st="4" end="4"/>
                                            </p:txEl>
                                          </p:spTgt>
                                        </p:tgtEl>
                                        <p:attrNameLst>
                                          <p:attrName>style.visibility</p:attrName>
                                        </p:attrNameLst>
                                      </p:cBhvr>
                                      <p:to>
                                        <p:strVal val="visible"/>
                                      </p:to>
                                    </p:set>
                                    <p:animEffect transition="in" filter="fade">
                                      <p:cBhvr>
                                        <p:cTn id="17" dur="2000"/>
                                        <p:tgtEl>
                                          <p:spTgt spid="8704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7045"/>
                                        </p:tgtEl>
                                        <p:attrNameLst>
                                          <p:attrName>style.visibility</p:attrName>
                                        </p:attrNameLst>
                                      </p:cBhvr>
                                      <p:to>
                                        <p:strVal val="visible"/>
                                      </p:to>
                                    </p:set>
                                    <p:animEffect transition="in" filter="fade">
                                      <p:cBhvr>
                                        <p:cTn id="20" dur="20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a:extLst>
              <a:ext uri="{FF2B5EF4-FFF2-40B4-BE49-F238E27FC236}">
                <a16:creationId xmlns:a16="http://schemas.microsoft.com/office/drawing/2014/main" id="{8CFF827E-0E48-448E-9348-B7FAEBF3311D}"/>
              </a:ext>
            </a:extLst>
          </p:cNvPr>
          <p:cNvSpPr>
            <a:spLocks noGrp="1" noChangeArrowheads="1"/>
          </p:cNvSpPr>
          <p:nvPr>
            <p:ph idx="1"/>
          </p:nvPr>
        </p:nvSpPr>
        <p:spPr>
          <a:xfrm>
            <a:off x="984738" y="1163638"/>
            <a:ext cx="9226062" cy="5257800"/>
          </a:xfrm>
        </p:spPr>
        <p:txBody>
          <a:bodyPr>
            <a:normAutofit lnSpcReduction="10000"/>
          </a:bodyPr>
          <a:lstStyle/>
          <a:p>
            <a:pPr algn="ctr" eaLnBrk="1" hangingPunct="1">
              <a:buFontTx/>
              <a:buNone/>
            </a:pPr>
            <a:r>
              <a:rPr lang="en-US" altLang="en-US" sz="3600" b="1" i="1" dirty="0">
                <a:solidFill>
                  <a:srgbClr val="663300"/>
                </a:solidFill>
              </a:rPr>
              <a:t>Mus musculus </a:t>
            </a:r>
            <a:r>
              <a:rPr lang="en-US" altLang="en-US" sz="3600" b="1" dirty="0">
                <a:solidFill>
                  <a:srgbClr val="663300"/>
                </a:solidFill>
              </a:rPr>
              <a:t>(Laboratory Mouse) Genome</a:t>
            </a:r>
          </a:p>
          <a:p>
            <a:pPr eaLnBrk="1" hangingPunct="1"/>
            <a:r>
              <a:rPr lang="en-US" altLang="en-US" sz="3600" dirty="0"/>
              <a:t>The sequence of the mouse genome is important for understanding the contents of the human genome and it also serves as a key experimental tool for biomedical research.</a:t>
            </a:r>
          </a:p>
          <a:p>
            <a:pPr eaLnBrk="1" hangingPunct="1"/>
            <a:endParaRPr lang="en-US" altLang="en-US" sz="3600" dirty="0"/>
          </a:p>
          <a:p>
            <a:pPr eaLnBrk="1" hangingPunct="1"/>
            <a:r>
              <a:rPr lang="en-US" altLang="en-US" sz="3600" dirty="0"/>
              <a:t>20 chromosomes (2n)</a:t>
            </a:r>
          </a:p>
          <a:p>
            <a:pPr eaLnBrk="1" hangingPunct="1"/>
            <a:endParaRPr lang="en-US" altLang="en-US" dirty="0"/>
          </a:p>
        </p:txBody>
      </p:sp>
      <p:pic>
        <p:nvPicPr>
          <p:cNvPr id="33795" name="Picture 4" descr="800px-Mus_Musculus-huismuis">
            <a:extLst>
              <a:ext uri="{FF2B5EF4-FFF2-40B4-BE49-F238E27FC236}">
                <a16:creationId xmlns:a16="http://schemas.microsoft.com/office/drawing/2014/main" id="{BCFA8E18-8E89-4945-A9C8-60F8C1EFD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16510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Picture 5" descr="80071075">
            <a:extLst>
              <a:ext uri="{FF2B5EF4-FFF2-40B4-BE49-F238E27FC236}">
                <a16:creationId xmlns:a16="http://schemas.microsoft.com/office/drawing/2014/main" id="{C9CE7956-C9F5-4ADE-91AB-B391A8E7B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1299" y="4840580"/>
            <a:ext cx="4106863"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28240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after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Effect transition="in" filter="diamond(in)">
                                      <p:cBhvr>
                                        <p:cTn id="7" dur="1000"/>
                                        <p:tgtEl>
                                          <p:spTgt spid="90115">
                                            <p:txEl>
                                              <p:pRg st="0" end="0"/>
                                            </p:txEl>
                                          </p:spTgt>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90115">
                                            <p:txEl>
                                              <p:pRg st="1" end="1"/>
                                            </p:txEl>
                                          </p:spTgt>
                                        </p:tgtEl>
                                        <p:attrNameLst>
                                          <p:attrName>style.visibility</p:attrName>
                                        </p:attrNameLst>
                                      </p:cBhvr>
                                      <p:to>
                                        <p:strVal val="visible"/>
                                      </p:to>
                                    </p:set>
                                    <p:animEffect transition="in" filter="fade">
                                      <p:cBhvr>
                                        <p:cTn id="11" dur="2000"/>
                                        <p:tgtEl>
                                          <p:spTgt spid="90115">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90115">
                                            <p:txEl>
                                              <p:pRg st="3" end="3"/>
                                            </p:txEl>
                                          </p:spTgt>
                                        </p:tgtEl>
                                        <p:attrNameLst>
                                          <p:attrName>style.visibility</p:attrName>
                                        </p:attrNameLst>
                                      </p:cBhvr>
                                      <p:to>
                                        <p:strVal val="visible"/>
                                      </p:to>
                                    </p:set>
                                    <p:animEffect transition="in" filter="fade">
                                      <p:cBhvr>
                                        <p:cTn id="14" dur="2000"/>
                                        <p:tgtEl>
                                          <p:spTgt spid="90115">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90117"/>
                                        </p:tgtEl>
                                        <p:attrNameLst>
                                          <p:attrName>style.visibility</p:attrName>
                                        </p:attrNameLst>
                                      </p:cBhvr>
                                      <p:to>
                                        <p:strVal val="visible"/>
                                      </p:to>
                                    </p:set>
                                    <p:animEffect transition="in" filter="fade">
                                      <p:cBhvr>
                                        <p:cTn id="17" dur="2000"/>
                                        <p:tgtEl>
                                          <p:spTgt spid="90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a:extLst>
              <a:ext uri="{FF2B5EF4-FFF2-40B4-BE49-F238E27FC236}">
                <a16:creationId xmlns:a16="http://schemas.microsoft.com/office/drawing/2014/main" id="{72E7ABA4-0947-458D-B3EE-20C506BE7A73}"/>
              </a:ext>
            </a:extLst>
          </p:cNvPr>
          <p:cNvSpPr>
            <a:spLocks noGrp="1" noChangeArrowheads="1"/>
          </p:cNvSpPr>
          <p:nvPr>
            <p:ph idx="1"/>
          </p:nvPr>
        </p:nvSpPr>
        <p:spPr>
          <a:xfrm>
            <a:off x="661182" y="609600"/>
            <a:ext cx="9397218" cy="5257800"/>
          </a:xfrm>
        </p:spPr>
        <p:txBody>
          <a:bodyPr>
            <a:normAutofit/>
          </a:bodyPr>
          <a:lstStyle/>
          <a:p>
            <a:pPr algn="ctr" eaLnBrk="1" hangingPunct="1">
              <a:buFontTx/>
              <a:buNone/>
            </a:pPr>
            <a:r>
              <a:rPr lang="en-US" altLang="en-US" sz="3600" b="1" i="1" dirty="0">
                <a:solidFill>
                  <a:srgbClr val="663300"/>
                </a:solidFill>
              </a:rPr>
              <a:t>Mus musculus </a:t>
            </a:r>
            <a:r>
              <a:rPr lang="en-US" altLang="en-US" sz="3600" b="1" dirty="0">
                <a:solidFill>
                  <a:srgbClr val="663300"/>
                </a:solidFill>
              </a:rPr>
              <a:t>(Laboratory Mouse) Genome</a:t>
            </a:r>
          </a:p>
          <a:p>
            <a:pPr eaLnBrk="1" hangingPunct="1"/>
            <a:r>
              <a:rPr lang="en-US" altLang="en-US" sz="3200" dirty="0"/>
              <a:t>The draft sequence was generated by assembling the sevenfold sequence coverage from female mice of the B6 strain.</a:t>
            </a:r>
          </a:p>
          <a:p>
            <a:pPr eaLnBrk="1" hangingPunct="1"/>
            <a:endParaRPr lang="en-US" altLang="en-US" sz="3200" dirty="0"/>
          </a:p>
          <a:p>
            <a:pPr eaLnBrk="1" hangingPunct="1"/>
            <a:r>
              <a:rPr lang="en-US" altLang="en-US" sz="3200" dirty="0"/>
              <a:t>Genome size is </a:t>
            </a:r>
            <a:r>
              <a:rPr lang="en-US" altLang="en-US" sz="3200" b="1" dirty="0"/>
              <a:t>2.5 Gb</a:t>
            </a:r>
            <a:r>
              <a:rPr lang="en-US" altLang="en-US" sz="3200" dirty="0"/>
              <a:t>.</a:t>
            </a:r>
          </a:p>
          <a:p>
            <a:pPr eaLnBrk="1" hangingPunct="1"/>
            <a:r>
              <a:rPr lang="en-US" altLang="en-US" sz="3200" dirty="0"/>
              <a:t>Seem to contain about </a:t>
            </a:r>
            <a:r>
              <a:rPr lang="en-US" altLang="en-US" sz="3200" b="1" dirty="0"/>
              <a:t>30000</a:t>
            </a:r>
            <a:r>
              <a:rPr lang="en-US" altLang="en-US" sz="3200" dirty="0"/>
              <a:t> protein-coding genes.</a:t>
            </a:r>
          </a:p>
        </p:txBody>
      </p:sp>
      <p:pic>
        <p:nvPicPr>
          <p:cNvPr id="34819" name="Picture 4" descr="800px-Mus_Musculus-huismuis">
            <a:extLst>
              <a:ext uri="{FF2B5EF4-FFF2-40B4-BE49-F238E27FC236}">
                <a16:creationId xmlns:a16="http://schemas.microsoft.com/office/drawing/2014/main" id="{8B921E95-623C-4A01-AC41-E6751CEE7E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9705" y="5084762"/>
            <a:ext cx="16510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8380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after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diamond(in)">
                                      <p:cBhvr>
                                        <p:cTn id="7" dur="1000"/>
                                        <p:tgtEl>
                                          <p:spTgt spid="91139">
                                            <p:txEl>
                                              <p:pRg st="0" end="0"/>
                                            </p:txEl>
                                          </p:spTgt>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91139">
                                            <p:txEl>
                                              <p:pRg st="1" end="1"/>
                                            </p:txEl>
                                          </p:spTgt>
                                        </p:tgtEl>
                                        <p:attrNameLst>
                                          <p:attrName>style.visibility</p:attrName>
                                        </p:attrNameLst>
                                      </p:cBhvr>
                                      <p:to>
                                        <p:strVal val="visible"/>
                                      </p:to>
                                    </p:set>
                                    <p:animEffect transition="in" filter="fade">
                                      <p:cBhvr>
                                        <p:cTn id="11" dur="2000"/>
                                        <p:tgtEl>
                                          <p:spTgt spid="91139">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91139">
                                            <p:txEl>
                                              <p:pRg st="3" end="3"/>
                                            </p:txEl>
                                          </p:spTgt>
                                        </p:tgtEl>
                                        <p:attrNameLst>
                                          <p:attrName>style.visibility</p:attrName>
                                        </p:attrNameLst>
                                      </p:cBhvr>
                                      <p:to>
                                        <p:strVal val="visible"/>
                                      </p:to>
                                    </p:set>
                                    <p:animEffect transition="in" filter="fade">
                                      <p:cBhvr>
                                        <p:cTn id="14" dur="2000"/>
                                        <p:tgtEl>
                                          <p:spTgt spid="91139">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91139">
                                            <p:txEl>
                                              <p:pRg st="4" end="4"/>
                                            </p:txEl>
                                          </p:spTgt>
                                        </p:tgtEl>
                                        <p:attrNameLst>
                                          <p:attrName>style.visibility</p:attrName>
                                        </p:attrNameLst>
                                      </p:cBhvr>
                                      <p:to>
                                        <p:strVal val="visible"/>
                                      </p:to>
                                    </p:set>
                                    <p:animEffect transition="in" filter="fade">
                                      <p:cBhvr>
                                        <p:cTn id="17" dur="2000"/>
                                        <p:tgtEl>
                                          <p:spTgt spid="911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EED8E-BEA9-4817-84C7-FA06BDF94D6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703ABBB-9B62-4438-A803-B919A4B6D644}"/>
              </a:ext>
            </a:extLst>
          </p:cNvPr>
          <p:cNvPicPr>
            <a:picLocks noGrp="1" noChangeAspect="1"/>
          </p:cNvPicPr>
          <p:nvPr>
            <p:ph idx="1"/>
          </p:nvPr>
        </p:nvPicPr>
        <p:blipFill rotWithShape="1">
          <a:blip r:embed="rId2"/>
          <a:srcRect l="14314" t="25290" r="38245" b="28802"/>
          <a:stretch/>
        </p:blipFill>
        <p:spPr>
          <a:xfrm>
            <a:off x="223911" y="609600"/>
            <a:ext cx="10298723" cy="5603138"/>
          </a:xfrm>
          <a:prstGeom prst="rect">
            <a:avLst/>
          </a:prstGeom>
        </p:spPr>
      </p:pic>
    </p:spTree>
    <p:extLst>
      <p:ext uri="{BB962C8B-B14F-4D97-AF65-F5344CB8AC3E}">
        <p14:creationId xmlns:p14="http://schemas.microsoft.com/office/powerpoint/2010/main" val="4110416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8AF681F8-3C66-4EA5-A839-252D70FE3A47}"/>
              </a:ext>
            </a:extLst>
          </p:cNvPr>
          <p:cNvSpPr>
            <a:spLocks noGrp="1" noChangeArrowheads="1"/>
          </p:cNvSpPr>
          <p:nvPr>
            <p:ph type="title"/>
          </p:nvPr>
        </p:nvSpPr>
        <p:spPr>
          <a:xfrm>
            <a:off x="1026942" y="1066799"/>
            <a:ext cx="8596668" cy="2098431"/>
          </a:xfrm>
        </p:spPr>
        <p:txBody>
          <a:bodyPr>
            <a:normAutofit/>
          </a:bodyPr>
          <a:lstStyle/>
          <a:p>
            <a:pPr eaLnBrk="1" hangingPunct="1"/>
            <a:r>
              <a:rPr lang="en-US" altLang="en-US" b="1" dirty="0"/>
              <a:t>COMPARATIVE ANALYSIS OF THE </a:t>
            </a:r>
            <a:br>
              <a:rPr lang="en-US" altLang="en-US" b="1" dirty="0"/>
            </a:br>
            <a:r>
              <a:rPr lang="en-US" altLang="en-US" b="1" dirty="0"/>
              <a:t>HUMAN AND MOUSE GENOMES </a:t>
            </a:r>
          </a:p>
        </p:txBody>
      </p:sp>
      <p:sp>
        <p:nvSpPr>
          <p:cNvPr id="99331" name="Rectangle 3">
            <a:extLst>
              <a:ext uri="{FF2B5EF4-FFF2-40B4-BE49-F238E27FC236}">
                <a16:creationId xmlns:a16="http://schemas.microsoft.com/office/drawing/2014/main" id="{6F84A6EF-E2AD-4BD5-BC46-0F153BD606F6}"/>
              </a:ext>
            </a:extLst>
          </p:cNvPr>
          <p:cNvSpPr>
            <a:spLocks noGrp="1" noChangeArrowheads="1"/>
          </p:cNvSpPr>
          <p:nvPr>
            <p:ph idx="1"/>
          </p:nvPr>
        </p:nvSpPr>
        <p:spPr>
          <a:xfrm>
            <a:off x="874280" y="2385672"/>
            <a:ext cx="9268525" cy="3880773"/>
          </a:xfrm>
        </p:spPr>
        <p:txBody>
          <a:bodyPr/>
          <a:lstStyle/>
          <a:p>
            <a:pPr marL="0" indent="0" eaLnBrk="1" hangingPunct="1">
              <a:buNone/>
            </a:pPr>
            <a:endParaRPr lang="en-US" altLang="en-US" dirty="0"/>
          </a:p>
          <a:p>
            <a:pPr eaLnBrk="1" hangingPunct="1"/>
            <a:r>
              <a:rPr lang="en-US" altLang="en-US" sz="2800" dirty="0"/>
              <a:t>The mouse genome is 14% smaller than the human genome.</a:t>
            </a:r>
          </a:p>
          <a:p>
            <a:pPr eaLnBrk="1" hangingPunct="1"/>
            <a:r>
              <a:rPr lang="en-US" altLang="en-US" sz="2800" dirty="0"/>
              <a:t>At the nucleotide level, approximately 40% of the human genome can be aligned to the mouse genome.</a:t>
            </a:r>
          </a:p>
          <a:p>
            <a:pPr marL="0" indent="0">
              <a:buNone/>
            </a:pPr>
            <a:endParaRPr lang="en-US" altLang="en-US" b="1" dirty="0">
              <a:solidFill>
                <a:srgbClr val="808000"/>
              </a:solidFill>
            </a:endParaRPr>
          </a:p>
        </p:txBody>
      </p:sp>
      <p:pic>
        <p:nvPicPr>
          <p:cNvPr id="40964" name="Picture 4" descr="trentfig">
            <a:extLst>
              <a:ext uri="{FF2B5EF4-FFF2-40B4-BE49-F238E27FC236}">
                <a16:creationId xmlns:a16="http://schemas.microsoft.com/office/drawing/2014/main" id="{D2D15B52-9FAF-4DFC-934F-4F2E32A29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28600"/>
            <a:ext cx="1214438"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22077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99330"/>
                                        </p:tgtEl>
                                        <p:attrNameLst>
                                          <p:attrName>style.visibility</p:attrName>
                                        </p:attrNameLst>
                                      </p:cBhvr>
                                      <p:to>
                                        <p:strVal val="visible"/>
                                      </p:to>
                                    </p:set>
                                    <p:animEffect transition="in" filter="diamond(in)">
                                      <p:cBhvr>
                                        <p:cTn id="7" dur="1000"/>
                                        <p:tgtEl>
                                          <p:spTgt spid="99330"/>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99331">
                                            <p:txEl>
                                              <p:pRg st="1" end="1"/>
                                            </p:txEl>
                                          </p:spTgt>
                                        </p:tgtEl>
                                        <p:attrNameLst>
                                          <p:attrName>style.visibility</p:attrName>
                                        </p:attrNameLst>
                                      </p:cBhvr>
                                      <p:to>
                                        <p:strVal val="visible"/>
                                      </p:to>
                                    </p:set>
                                    <p:animEffect transition="in" filter="fade">
                                      <p:cBhvr>
                                        <p:cTn id="11" dur="2000"/>
                                        <p:tgtEl>
                                          <p:spTgt spid="99331">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99331">
                                            <p:txEl>
                                              <p:pRg st="2" end="2"/>
                                            </p:txEl>
                                          </p:spTgt>
                                        </p:tgtEl>
                                        <p:attrNameLst>
                                          <p:attrName>style.visibility</p:attrName>
                                        </p:attrNameLst>
                                      </p:cBhvr>
                                      <p:to>
                                        <p:strVal val="visible"/>
                                      </p:to>
                                    </p:set>
                                    <p:animEffect transition="in" filter="fade">
                                      <p:cBhvr>
                                        <p:cTn id="14" dur="2000"/>
                                        <p:tgtEl>
                                          <p:spTgt spid="993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a:extLst>
              <a:ext uri="{FF2B5EF4-FFF2-40B4-BE49-F238E27FC236}">
                <a16:creationId xmlns:a16="http://schemas.microsoft.com/office/drawing/2014/main" id="{3E9D5849-3278-4FEE-BAFA-9FA2C61FB9E6}"/>
              </a:ext>
            </a:extLst>
          </p:cNvPr>
          <p:cNvSpPr>
            <a:spLocks noGrp="1" noChangeArrowheads="1"/>
          </p:cNvSpPr>
          <p:nvPr>
            <p:ph idx="1"/>
          </p:nvPr>
        </p:nvSpPr>
        <p:spPr>
          <a:xfrm>
            <a:off x="677333" y="2160589"/>
            <a:ext cx="9887503" cy="3880773"/>
          </a:xfrm>
        </p:spPr>
        <p:txBody>
          <a:bodyPr>
            <a:normAutofit/>
          </a:bodyPr>
          <a:lstStyle/>
          <a:p>
            <a:pPr eaLnBrk="1" hangingPunct="1"/>
            <a:endParaRPr lang="en-US" altLang="en-US" dirty="0"/>
          </a:p>
          <a:p>
            <a:pPr eaLnBrk="1" hangingPunct="1"/>
            <a:r>
              <a:rPr lang="en-US" altLang="en-US" sz="3600" dirty="0"/>
              <a:t>The mouse and human genomes seem to contain about 30000 protein-coding genes.</a:t>
            </a:r>
          </a:p>
          <a:p>
            <a:pPr eaLnBrk="1" hangingPunct="1"/>
            <a:r>
              <a:rPr lang="en-US" altLang="en-US" sz="3600" b="1" dirty="0">
                <a:solidFill>
                  <a:schemeClr val="accent2"/>
                </a:solidFill>
              </a:rPr>
              <a:t>Mouse-human sequence comparisons allow an estimate of the rate of protein evolution in mammals.</a:t>
            </a:r>
          </a:p>
          <a:p>
            <a:pPr marL="0" indent="0">
              <a:buNone/>
            </a:pPr>
            <a:endParaRPr lang="en-US" altLang="en-US" dirty="0"/>
          </a:p>
        </p:txBody>
      </p:sp>
    </p:spTree>
    <p:extLst>
      <p:ext uri="{BB962C8B-B14F-4D97-AF65-F5344CB8AC3E}">
        <p14:creationId xmlns:p14="http://schemas.microsoft.com/office/powerpoint/2010/main" val="18414349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01379">
                                            <p:txEl>
                                              <p:pRg st="1" end="1"/>
                                            </p:txEl>
                                          </p:spTgt>
                                        </p:tgtEl>
                                        <p:attrNameLst>
                                          <p:attrName>style.visibility</p:attrName>
                                        </p:attrNameLst>
                                      </p:cBhvr>
                                      <p:to>
                                        <p:strVal val="visible"/>
                                      </p:to>
                                    </p:set>
                                    <p:animEffect transition="in" filter="fade">
                                      <p:cBhvr>
                                        <p:cTn id="7" dur="2000"/>
                                        <p:tgtEl>
                                          <p:spTgt spid="10137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1379">
                                            <p:txEl>
                                              <p:pRg st="2" end="2"/>
                                            </p:txEl>
                                          </p:spTgt>
                                        </p:tgtEl>
                                        <p:attrNameLst>
                                          <p:attrName>style.visibility</p:attrName>
                                        </p:attrNameLst>
                                      </p:cBhvr>
                                      <p:to>
                                        <p:strVal val="visible"/>
                                      </p:to>
                                    </p:set>
                                    <p:animEffect transition="in" filter="fade">
                                      <p:cBhvr>
                                        <p:cTn id="10" dur="2000"/>
                                        <p:tgtEl>
                                          <p:spTgt spid="1013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37A50625-8A28-453B-8C05-27A07B76BF4D}"/>
              </a:ext>
            </a:extLst>
          </p:cNvPr>
          <p:cNvSpPr>
            <a:spLocks noGrp="1" noChangeArrowheads="1"/>
          </p:cNvSpPr>
          <p:nvPr>
            <p:ph type="title"/>
          </p:nvPr>
        </p:nvSpPr>
        <p:spPr/>
        <p:txBody>
          <a:bodyPr/>
          <a:lstStyle/>
          <a:p>
            <a:pPr eaLnBrk="1" hangingPunct="1"/>
            <a:r>
              <a:rPr lang="en-US" altLang="en-US" b="1"/>
              <a:t>GENERAL GENOMIC COMPARISONS</a:t>
            </a:r>
          </a:p>
        </p:txBody>
      </p:sp>
      <p:graphicFrame>
        <p:nvGraphicFramePr>
          <p:cNvPr id="100498" name="Group 146">
            <a:extLst>
              <a:ext uri="{FF2B5EF4-FFF2-40B4-BE49-F238E27FC236}">
                <a16:creationId xmlns:a16="http://schemas.microsoft.com/office/drawing/2014/main" id="{80A999EA-C999-44BD-8CE7-4ED9C4A0B48E}"/>
              </a:ext>
            </a:extLst>
          </p:cNvPr>
          <p:cNvGraphicFramePr>
            <a:graphicFrameLocks noGrp="1"/>
          </p:cNvGraphicFramePr>
          <p:nvPr>
            <p:ph type="tbl" idx="1"/>
            <p:extLst>
              <p:ext uri="{D42A27DB-BD31-4B8C-83A1-F6EECF244321}">
                <p14:modId xmlns:p14="http://schemas.microsoft.com/office/powerpoint/2010/main" val="4267521177"/>
              </p:ext>
            </p:extLst>
          </p:nvPr>
        </p:nvGraphicFramePr>
        <p:xfrm>
          <a:off x="1083212" y="1371600"/>
          <a:ext cx="8517988" cy="5026070"/>
        </p:xfrm>
        <a:graphic>
          <a:graphicData uri="http://schemas.openxmlformats.org/drawingml/2006/table">
            <a:tbl>
              <a:tblPr/>
              <a:tblGrid>
                <a:gridCol w="3556260">
                  <a:extLst>
                    <a:ext uri="{9D8B030D-6E8A-4147-A177-3AD203B41FA5}">
                      <a16:colId xmlns:a16="http://schemas.microsoft.com/office/drawing/2014/main" val="20000"/>
                    </a:ext>
                  </a:extLst>
                </a:gridCol>
                <a:gridCol w="2729305">
                  <a:extLst>
                    <a:ext uri="{9D8B030D-6E8A-4147-A177-3AD203B41FA5}">
                      <a16:colId xmlns:a16="http://schemas.microsoft.com/office/drawing/2014/main" val="20001"/>
                    </a:ext>
                  </a:extLst>
                </a:gridCol>
                <a:gridCol w="2232423">
                  <a:extLst>
                    <a:ext uri="{9D8B030D-6E8A-4147-A177-3AD203B41FA5}">
                      <a16:colId xmlns:a16="http://schemas.microsoft.com/office/drawing/2014/main" val="20002"/>
                    </a:ext>
                  </a:extLst>
                </a:gridCol>
              </a:tblGrid>
              <a:tr h="701017">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rPr>
                        <a:t>Organism</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rPr>
                        <a:t>Genome Size (Bases)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rPr>
                        <a:t>Estimated Genes</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4937">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Human (</a:t>
                      </a:r>
                      <a:r>
                        <a:rPr kumimoji="0" lang="en-US" altLang="en-US" sz="2000" b="0" i="1" u="none" strike="noStrike" cap="none" normalizeH="0" baseline="0">
                          <a:ln>
                            <a:noFill/>
                          </a:ln>
                          <a:solidFill>
                            <a:schemeClr val="tx1"/>
                          </a:solidFill>
                          <a:effectLst/>
                          <a:latin typeface="Arial" panose="020B0604020202020204" pitchFamily="34" charset="0"/>
                        </a:rPr>
                        <a:t>Homo sapiens</a:t>
                      </a:r>
                      <a:r>
                        <a:rPr kumimoji="0" lang="en-US" altLang="en-US" sz="2000" b="0" i="0" u="none" strike="noStrike" cap="none" normalizeH="0" baseline="0">
                          <a:ln>
                            <a:noFill/>
                          </a:ln>
                          <a:solidFill>
                            <a:schemeClr val="tx1"/>
                          </a:solidFill>
                          <a:effectLst/>
                          <a:latin typeface="Arial" panose="020B0604020202020204" pitchFamily="34" charset="0"/>
                        </a:rPr>
                        <a:t>)</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3 billion</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30,000</a:t>
                      </a:r>
                    </a:p>
                  </a:txBody>
                  <a:tcPr marT="45716" marB="4571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1976">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Laboratory mouse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a:t>
                      </a:r>
                      <a:r>
                        <a:rPr kumimoji="0" lang="en-US" altLang="en-US" sz="2000" b="0" i="1" u="none" strike="noStrike" cap="none" normalizeH="0" baseline="0">
                          <a:ln>
                            <a:noFill/>
                          </a:ln>
                          <a:solidFill>
                            <a:schemeClr val="tx1"/>
                          </a:solidFill>
                          <a:effectLst/>
                          <a:latin typeface="Arial" panose="020B0604020202020204" pitchFamily="34" charset="0"/>
                        </a:rPr>
                        <a:t>M. musculus</a:t>
                      </a:r>
                      <a:r>
                        <a:rPr kumimoji="0" lang="en-US" altLang="en-US" sz="2000" b="0" i="0" u="none" strike="noStrike" cap="none" normalizeH="0" baseline="0">
                          <a:ln>
                            <a:noFill/>
                          </a:ln>
                          <a:solidFill>
                            <a:schemeClr val="tx1"/>
                          </a:solidFill>
                          <a:effectLst/>
                          <a:latin typeface="Arial" panose="020B0604020202020204" pitchFamily="34" charset="0"/>
                        </a:rPr>
                        <a:t>)</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2.6 billion</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30,000</a:t>
                      </a:r>
                    </a:p>
                  </a:txBody>
                  <a:tcPr marT="45716" marB="4571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6369">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Thale cress (</a:t>
                      </a:r>
                      <a:r>
                        <a:rPr kumimoji="0" lang="en-US" altLang="en-US" sz="2000" b="0" i="1" u="none" strike="noStrike" cap="none" normalizeH="0" baseline="0">
                          <a:ln>
                            <a:noFill/>
                          </a:ln>
                          <a:solidFill>
                            <a:schemeClr val="tx1"/>
                          </a:solidFill>
                          <a:effectLst/>
                          <a:latin typeface="Arial" panose="020B0604020202020204" pitchFamily="34" charset="0"/>
                        </a:rPr>
                        <a:t>A. thaliana</a:t>
                      </a:r>
                      <a:r>
                        <a:rPr kumimoji="0" lang="en-US" altLang="en-US" sz="2000" b="0" i="0" u="none" strike="noStrike" cap="none" normalizeH="0" baseline="0">
                          <a:ln>
                            <a:noFill/>
                          </a:ln>
                          <a:solidFill>
                            <a:schemeClr val="tx1"/>
                          </a:solidFill>
                          <a:effectLst/>
                          <a:latin typeface="Arial" panose="020B0604020202020204" pitchFamily="34" charset="0"/>
                        </a:rPr>
                        <a:t>)</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100 million</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25,000</a:t>
                      </a:r>
                    </a:p>
                  </a:txBody>
                  <a:tcPr marT="45716" marB="4571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6369">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Roundworm (</a:t>
                      </a:r>
                      <a:r>
                        <a:rPr kumimoji="0" lang="en-US" altLang="en-US" sz="2000" b="0" i="1" u="none" strike="noStrike" cap="none" normalizeH="0" baseline="0">
                          <a:ln>
                            <a:noFill/>
                          </a:ln>
                          <a:solidFill>
                            <a:schemeClr val="tx1"/>
                          </a:solidFill>
                          <a:effectLst/>
                          <a:latin typeface="Arial" panose="020B0604020202020204" pitchFamily="34" charset="0"/>
                        </a:rPr>
                        <a:t>C. elegans</a:t>
                      </a:r>
                      <a:r>
                        <a:rPr kumimoji="0" lang="en-US" altLang="en-US" sz="2000" b="0" i="0" u="none" strike="noStrike" cap="none" normalizeH="0" baseline="0">
                          <a:ln>
                            <a:noFill/>
                          </a:ln>
                          <a:solidFill>
                            <a:schemeClr val="tx1"/>
                          </a:solidFill>
                          <a:effectLst/>
                          <a:latin typeface="Arial" panose="020B0604020202020204" pitchFamily="34" charset="0"/>
                        </a:rPr>
                        <a:t>)</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97 million</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19,000</a:t>
                      </a:r>
                    </a:p>
                  </a:txBody>
                  <a:tcPr marT="45716" marB="4571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4781">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Fruit fly (</a:t>
                      </a:r>
                      <a:r>
                        <a:rPr kumimoji="0" lang="en-US" altLang="en-US" sz="2000" b="0" i="1" u="none" strike="noStrike" cap="none" normalizeH="0" baseline="0">
                          <a:ln>
                            <a:noFill/>
                          </a:ln>
                          <a:solidFill>
                            <a:schemeClr val="tx1"/>
                          </a:solidFill>
                          <a:effectLst/>
                          <a:latin typeface="Arial" panose="020B0604020202020204" pitchFamily="34" charset="0"/>
                        </a:rPr>
                        <a:t>D. melanogaster</a:t>
                      </a:r>
                      <a:r>
                        <a:rPr kumimoji="0" lang="en-US" altLang="en-US" sz="2000" b="0" i="0" u="none" strike="noStrike" cap="none" normalizeH="0" baseline="0">
                          <a:ln>
                            <a:noFill/>
                          </a:ln>
                          <a:solidFill>
                            <a:schemeClr val="tx1"/>
                          </a:solidFill>
                          <a:effectLst/>
                          <a:latin typeface="Arial" panose="020B0604020202020204" pitchFamily="34" charset="0"/>
                        </a:rPr>
                        <a:t>)</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137 million</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13,000</a:t>
                      </a:r>
                    </a:p>
                  </a:txBody>
                  <a:tcPr marT="45716" marB="4571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4781">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Yeast (</a:t>
                      </a:r>
                      <a:r>
                        <a:rPr kumimoji="0" lang="en-US" altLang="en-US" sz="2000" b="0" i="1" u="none" strike="noStrike" cap="none" normalizeH="0" baseline="0">
                          <a:ln>
                            <a:noFill/>
                          </a:ln>
                          <a:solidFill>
                            <a:schemeClr val="tx1"/>
                          </a:solidFill>
                          <a:effectLst/>
                          <a:latin typeface="Arial" panose="020B0604020202020204" pitchFamily="34" charset="0"/>
                        </a:rPr>
                        <a:t>S. cerevisiae</a:t>
                      </a:r>
                      <a:r>
                        <a:rPr kumimoji="0" lang="en-US" altLang="en-US" sz="2000" b="0" i="0" u="none" strike="noStrike" cap="none" normalizeH="0" baseline="0">
                          <a:ln>
                            <a:noFill/>
                          </a:ln>
                          <a:solidFill>
                            <a:schemeClr val="tx1"/>
                          </a:solidFill>
                          <a:effectLst/>
                          <a:latin typeface="Arial" panose="020B0604020202020204" pitchFamily="34" charset="0"/>
                        </a:rPr>
                        <a:t>)</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12.1 million</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6,000</a:t>
                      </a:r>
                    </a:p>
                  </a:txBody>
                  <a:tcPr marT="45716" marB="4571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4777">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Bacterium (</a:t>
                      </a:r>
                      <a:r>
                        <a:rPr kumimoji="0" lang="en-US" altLang="en-US" sz="2000" b="0" i="1" u="none" strike="noStrike" cap="none" normalizeH="0" baseline="0">
                          <a:ln>
                            <a:noFill/>
                          </a:ln>
                          <a:solidFill>
                            <a:schemeClr val="tx1"/>
                          </a:solidFill>
                          <a:effectLst/>
                          <a:latin typeface="Arial" panose="020B0604020202020204" pitchFamily="34" charset="0"/>
                        </a:rPr>
                        <a:t>E. coli</a:t>
                      </a:r>
                      <a:r>
                        <a:rPr kumimoji="0" lang="en-US" altLang="en-US" sz="2000" b="0" i="0" u="none" strike="noStrike" cap="none" normalizeH="0" baseline="0">
                          <a:ln>
                            <a:noFill/>
                          </a:ln>
                          <a:solidFill>
                            <a:schemeClr val="tx1"/>
                          </a:solidFill>
                          <a:effectLst/>
                          <a:latin typeface="Arial" panose="020B0604020202020204" pitchFamily="34" charset="0"/>
                        </a:rPr>
                        <a:t>)</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 4.6 million</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3,200</a:t>
                      </a:r>
                    </a:p>
                  </a:txBody>
                  <a:tcPr marT="45716" marB="4571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701017">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Human immunodeficiency virus (HIV)</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rPr>
                        <a:t> 9700</a:t>
                      </a:r>
                    </a:p>
                  </a:txBody>
                  <a:tcPr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6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9</a:t>
                      </a:r>
                    </a:p>
                  </a:txBody>
                  <a:tcPr marT="45716" marB="4571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5988965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0354"/>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100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4"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Group 18">
            <a:extLst>
              <a:ext uri="{FF2B5EF4-FFF2-40B4-BE49-F238E27FC236}">
                <a16:creationId xmlns:a16="http://schemas.microsoft.com/office/drawing/2014/main" id="{14F7AFB9-3E81-40D1-883B-5E6CEBC63CB5}"/>
              </a:ext>
            </a:extLst>
          </p:cNvPr>
          <p:cNvGrpSpPr>
            <a:grpSpLocks/>
          </p:cNvGrpSpPr>
          <p:nvPr/>
        </p:nvGrpSpPr>
        <p:grpSpPr bwMode="auto">
          <a:xfrm>
            <a:off x="1524001" y="0"/>
            <a:ext cx="9186863" cy="6858000"/>
            <a:chOff x="0" y="0"/>
            <a:chExt cx="5787" cy="4320"/>
          </a:xfrm>
        </p:grpSpPr>
        <p:grpSp>
          <p:nvGrpSpPr>
            <p:cNvPr id="45061" name="Group 17">
              <a:extLst>
                <a:ext uri="{FF2B5EF4-FFF2-40B4-BE49-F238E27FC236}">
                  <a16:creationId xmlns:a16="http://schemas.microsoft.com/office/drawing/2014/main" id="{D7FE1360-F49B-4DE4-AA35-9BD0C69EB5A7}"/>
                </a:ext>
              </a:extLst>
            </p:cNvPr>
            <p:cNvGrpSpPr>
              <a:grpSpLocks/>
            </p:cNvGrpSpPr>
            <p:nvPr/>
          </p:nvGrpSpPr>
          <p:grpSpPr bwMode="auto">
            <a:xfrm>
              <a:off x="0" y="0"/>
              <a:ext cx="5787" cy="4320"/>
              <a:chOff x="0" y="0"/>
              <a:chExt cx="5787" cy="4320"/>
            </a:xfrm>
          </p:grpSpPr>
          <p:pic>
            <p:nvPicPr>
              <p:cNvPr id="45063" name="Picture 6" descr="untitled">
                <a:extLst>
                  <a:ext uri="{FF2B5EF4-FFF2-40B4-BE49-F238E27FC236}">
                    <a16:creationId xmlns:a16="http://schemas.microsoft.com/office/drawing/2014/main" id="{DAD0686A-77D9-4B4C-B7EE-76F139D51E4E}"/>
                  </a:ext>
                </a:extLst>
              </p:cNvPr>
              <p:cNvPicPr>
                <a:picLocks noChangeAspect="1" noChangeArrowheads="1"/>
              </p:cNvPicPr>
              <p:nvPr/>
            </p:nvPicPr>
            <p:blipFill>
              <a:blip r:embed="rId2">
                <a:lum bright="46000" contrast="-16000"/>
                <a:extLst>
                  <a:ext uri="{28A0092B-C50C-407E-A947-70E740481C1C}">
                    <a14:useLocalDpi xmlns:a14="http://schemas.microsoft.com/office/drawing/2010/main" val="0"/>
                  </a:ext>
                </a:extLst>
              </a:blip>
              <a:srcRect/>
              <a:stretch>
                <a:fillRect/>
              </a:stretch>
            </p:blipFill>
            <p:spPr bwMode="auto">
              <a:xfrm>
                <a:off x="2784" y="1762"/>
                <a:ext cx="2352" cy="1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64" name="Group 16">
                <a:extLst>
                  <a:ext uri="{FF2B5EF4-FFF2-40B4-BE49-F238E27FC236}">
                    <a16:creationId xmlns:a16="http://schemas.microsoft.com/office/drawing/2014/main" id="{081623A6-45CF-47CF-9E00-BB20639041BE}"/>
                  </a:ext>
                </a:extLst>
              </p:cNvPr>
              <p:cNvGrpSpPr>
                <a:grpSpLocks/>
              </p:cNvGrpSpPr>
              <p:nvPr/>
            </p:nvGrpSpPr>
            <p:grpSpPr bwMode="auto">
              <a:xfrm>
                <a:off x="0" y="0"/>
                <a:ext cx="5787" cy="4320"/>
                <a:chOff x="0" y="0"/>
                <a:chExt cx="5787" cy="4320"/>
              </a:xfrm>
            </p:grpSpPr>
            <p:pic>
              <p:nvPicPr>
                <p:cNvPr id="45065" name="Picture 4" descr="ecoli">
                  <a:extLst>
                    <a:ext uri="{FF2B5EF4-FFF2-40B4-BE49-F238E27FC236}">
                      <a16:creationId xmlns:a16="http://schemas.microsoft.com/office/drawing/2014/main" id="{BCCEED39-3196-4686-8713-9BE5EE711C87}"/>
                    </a:ext>
                  </a:extLst>
                </p:cNvPr>
                <p:cNvPicPr>
                  <a:picLocks noChangeAspect="1" noChangeArrowheads="1"/>
                </p:cNvPicPr>
                <p:nvPr/>
              </p:nvPicPr>
              <p:blipFill>
                <a:blip r:embed="rId3">
                  <a:lum bright="46000" contrast="-16000"/>
                  <a:extLst>
                    <a:ext uri="{28A0092B-C50C-407E-A947-70E740481C1C}">
                      <a14:useLocalDpi xmlns:a14="http://schemas.microsoft.com/office/drawing/2010/main" val="0"/>
                    </a:ext>
                  </a:extLst>
                </a:blip>
                <a:srcRect/>
                <a:stretch>
                  <a:fillRect/>
                </a:stretch>
              </p:blipFill>
              <p:spPr bwMode="auto">
                <a:xfrm>
                  <a:off x="0" y="2710"/>
                  <a:ext cx="2064" cy="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6" name="Picture 12" descr="mitochondria">
                  <a:extLst>
                    <a:ext uri="{FF2B5EF4-FFF2-40B4-BE49-F238E27FC236}">
                      <a16:creationId xmlns:a16="http://schemas.microsoft.com/office/drawing/2014/main" id="{816FF9DA-394F-4FA6-8F2A-B4FA033867DC}"/>
                    </a:ext>
                  </a:extLst>
                </p:cNvPr>
                <p:cNvPicPr>
                  <a:picLocks noChangeAspect="1" noChangeArrowheads="1"/>
                </p:cNvPicPr>
                <p:nvPr/>
              </p:nvPicPr>
              <p:blipFill>
                <a:blip r:embed="rId4">
                  <a:lum bright="46000" contrast="-16000"/>
                  <a:extLst>
                    <a:ext uri="{28A0092B-C50C-407E-A947-70E740481C1C}">
                      <a14:useLocalDpi xmlns:a14="http://schemas.microsoft.com/office/drawing/2010/main" val="0"/>
                    </a:ext>
                  </a:extLst>
                </a:blip>
                <a:srcRect/>
                <a:stretch>
                  <a:fillRect/>
                </a:stretch>
              </p:blipFill>
              <p:spPr bwMode="auto">
                <a:xfrm>
                  <a:off x="1824" y="2974"/>
                  <a:ext cx="1728" cy="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7" name="Picture 11" descr="chloroplast">
                  <a:extLst>
                    <a:ext uri="{FF2B5EF4-FFF2-40B4-BE49-F238E27FC236}">
                      <a16:creationId xmlns:a16="http://schemas.microsoft.com/office/drawing/2014/main" id="{4708F100-8349-4CE4-B0ED-1DC887321DA0}"/>
                    </a:ext>
                  </a:extLst>
                </p:cNvPr>
                <p:cNvPicPr>
                  <a:picLocks noChangeAspect="1" noChangeArrowheads="1"/>
                </p:cNvPicPr>
                <p:nvPr/>
              </p:nvPicPr>
              <p:blipFill>
                <a:blip r:embed="rId5">
                  <a:lum bright="46000" contrast="-16000"/>
                  <a:extLst>
                    <a:ext uri="{28A0092B-C50C-407E-A947-70E740481C1C}">
                      <a14:useLocalDpi xmlns:a14="http://schemas.microsoft.com/office/drawing/2010/main" val="0"/>
                    </a:ext>
                  </a:extLst>
                </a:blip>
                <a:srcRect/>
                <a:stretch>
                  <a:fillRect/>
                </a:stretch>
              </p:blipFill>
              <p:spPr bwMode="auto">
                <a:xfrm>
                  <a:off x="1824" y="1563"/>
                  <a:ext cx="1258" cy="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8" name="Picture 5" descr="800px-Mus_Musculus-huismuis">
                  <a:extLst>
                    <a:ext uri="{FF2B5EF4-FFF2-40B4-BE49-F238E27FC236}">
                      <a16:creationId xmlns:a16="http://schemas.microsoft.com/office/drawing/2014/main" id="{C55F4973-F8EE-4D42-8E3D-AF204D5DF44A}"/>
                    </a:ext>
                  </a:extLst>
                </p:cNvPr>
                <p:cNvPicPr>
                  <a:picLocks noChangeAspect="1" noChangeArrowheads="1"/>
                </p:cNvPicPr>
                <p:nvPr/>
              </p:nvPicPr>
              <p:blipFill>
                <a:blip r:embed="rId6">
                  <a:lum bright="46000" contrast="-16000"/>
                  <a:extLst>
                    <a:ext uri="{28A0092B-C50C-407E-A947-70E740481C1C}">
                      <a14:useLocalDpi xmlns:a14="http://schemas.microsoft.com/office/drawing/2010/main" val="0"/>
                    </a:ext>
                  </a:extLst>
                </a:blip>
                <a:srcRect/>
                <a:stretch>
                  <a:fillRect/>
                </a:stretch>
              </p:blipFill>
              <p:spPr bwMode="auto">
                <a:xfrm>
                  <a:off x="0" y="0"/>
                  <a:ext cx="2592" cy="1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9" name="Picture 7" descr="yeast-dk1">
                  <a:extLst>
                    <a:ext uri="{FF2B5EF4-FFF2-40B4-BE49-F238E27FC236}">
                      <a16:creationId xmlns:a16="http://schemas.microsoft.com/office/drawing/2014/main" id="{A4CC87BE-4E06-4075-9502-8282E7DF58BB}"/>
                    </a:ext>
                  </a:extLst>
                </p:cNvPr>
                <p:cNvPicPr>
                  <a:picLocks noChangeAspect="1" noChangeArrowheads="1"/>
                </p:cNvPicPr>
                <p:nvPr/>
              </p:nvPicPr>
              <p:blipFill>
                <a:blip r:embed="rId7">
                  <a:lum bright="46000" contrast="-16000"/>
                  <a:extLst>
                    <a:ext uri="{28A0092B-C50C-407E-A947-70E740481C1C}">
                      <a14:useLocalDpi xmlns:a14="http://schemas.microsoft.com/office/drawing/2010/main" val="0"/>
                    </a:ext>
                  </a:extLst>
                </a:blip>
                <a:srcRect b="13158"/>
                <a:stretch>
                  <a:fillRect/>
                </a:stretch>
              </p:blipFill>
              <p:spPr bwMode="auto">
                <a:xfrm>
                  <a:off x="3312" y="0"/>
                  <a:ext cx="2448"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0" name="Picture 8" descr="riz2_2">
                  <a:extLst>
                    <a:ext uri="{FF2B5EF4-FFF2-40B4-BE49-F238E27FC236}">
                      <a16:creationId xmlns:a16="http://schemas.microsoft.com/office/drawing/2014/main" id="{947EC516-5106-4805-B482-40AADA31759B}"/>
                    </a:ext>
                  </a:extLst>
                </p:cNvPr>
                <p:cNvPicPr>
                  <a:picLocks noChangeAspect="1" noChangeArrowheads="1"/>
                </p:cNvPicPr>
                <p:nvPr/>
              </p:nvPicPr>
              <p:blipFill>
                <a:blip r:embed="rId8">
                  <a:lum bright="46000" contrast="-16000"/>
                  <a:extLst>
                    <a:ext uri="{28A0092B-C50C-407E-A947-70E740481C1C}">
                      <a14:useLocalDpi xmlns:a14="http://schemas.microsoft.com/office/drawing/2010/main" val="0"/>
                    </a:ext>
                  </a:extLst>
                </a:blip>
                <a:srcRect/>
                <a:stretch>
                  <a:fillRect/>
                </a:stretch>
              </p:blipFill>
              <p:spPr bwMode="auto">
                <a:xfrm>
                  <a:off x="0" y="1824"/>
                  <a:ext cx="1344" cy="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1" name="Picture 9" descr="ara_flowering_255x340">
                  <a:extLst>
                    <a:ext uri="{FF2B5EF4-FFF2-40B4-BE49-F238E27FC236}">
                      <a16:creationId xmlns:a16="http://schemas.microsoft.com/office/drawing/2014/main" id="{9D7E1DC9-9817-4115-B04A-308FEEC61088}"/>
                    </a:ext>
                  </a:extLst>
                </p:cNvPr>
                <p:cNvPicPr>
                  <a:picLocks noChangeAspect="1" noChangeArrowheads="1"/>
                </p:cNvPicPr>
                <p:nvPr/>
              </p:nvPicPr>
              <p:blipFill>
                <a:blip r:embed="rId9">
                  <a:lum bright="46000" contrast="-16000"/>
                  <a:extLst>
                    <a:ext uri="{28A0092B-C50C-407E-A947-70E740481C1C}">
                      <a14:useLocalDpi xmlns:a14="http://schemas.microsoft.com/office/drawing/2010/main" val="0"/>
                    </a:ext>
                  </a:extLst>
                </a:blip>
                <a:srcRect/>
                <a:stretch>
                  <a:fillRect/>
                </a:stretch>
              </p:blipFill>
              <p:spPr bwMode="auto">
                <a:xfrm>
                  <a:off x="2304" y="0"/>
                  <a:ext cx="1116"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2" name="Picture 14" descr="worm">
                  <a:extLst>
                    <a:ext uri="{FF2B5EF4-FFF2-40B4-BE49-F238E27FC236}">
                      <a16:creationId xmlns:a16="http://schemas.microsoft.com/office/drawing/2014/main" id="{12E74527-3800-43E3-98B7-D387445902B5}"/>
                    </a:ext>
                  </a:extLst>
                </p:cNvPr>
                <p:cNvPicPr>
                  <a:picLocks noChangeAspect="1" noChangeArrowheads="1"/>
                </p:cNvPicPr>
                <p:nvPr/>
              </p:nvPicPr>
              <p:blipFill>
                <a:blip r:embed="rId10">
                  <a:lum bright="46000" contrast="-16000"/>
                  <a:extLst>
                    <a:ext uri="{28A0092B-C50C-407E-A947-70E740481C1C}">
                      <a14:useLocalDpi xmlns:a14="http://schemas.microsoft.com/office/drawing/2010/main" val="0"/>
                    </a:ext>
                  </a:extLst>
                </a:blip>
                <a:srcRect/>
                <a:stretch>
                  <a:fillRect/>
                </a:stretch>
              </p:blipFill>
              <p:spPr bwMode="auto">
                <a:xfrm>
                  <a:off x="3555" y="3120"/>
                  <a:ext cx="1536"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3" name="Picture 10" descr="logo">
                  <a:extLst>
                    <a:ext uri="{FF2B5EF4-FFF2-40B4-BE49-F238E27FC236}">
                      <a16:creationId xmlns:a16="http://schemas.microsoft.com/office/drawing/2014/main" id="{5D4C41E9-6258-48CE-8C69-7C23662A3D14}"/>
                    </a:ext>
                  </a:extLst>
                </p:cNvPr>
                <p:cNvPicPr>
                  <a:picLocks noChangeAspect="1" noChangeArrowheads="1"/>
                </p:cNvPicPr>
                <p:nvPr/>
              </p:nvPicPr>
              <p:blipFill>
                <a:blip r:embed="rId11">
                  <a:lum bright="46000" contrast="-16000"/>
                  <a:extLst>
                    <a:ext uri="{28A0092B-C50C-407E-A947-70E740481C1C}">
                      <a14:useLocalDpi xmlns:a14="http://schemas.microsoft.com/office/drawing/2010/main" val="0"/>
                    </a:ext>
                  </a:extLst>
                </a:blip>
                <a:srcRect/>
                <a:stretch>
                  <a:fillRect/>
                </a:stretch>
              </p:blipFill>
              <p:spPr bwMode="auto">
                <a:xfrm>
                  <a:off x="4521" y="1782"/>
                  <a:ext cx="1266" cy="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45062" name="Picture 13" descr="sptlt071_1">
              <a:extLst>
                <a:ext uri="{FF2B5EF4-FFF2-40B4-BE49-F238E27FC236}">
                  <a16:creationId xmlns:a16="http://schemas.microsoft.com/office/drawing/2014/main" id="{D35CE2C8-36EA-4AD6-B726-D26D6D4B9810}"/>
                </a:ext>
              </a:extLst>
            </p:cNvPr>
            <p:cNvPicPr>
              <a:picLocks noChangeAspect="1" noChangeArrowheads="1"/>
            </p:cNvPicPr>
            <p:nvPr/>
          </p:nvPicPr>
          <p:blipFill>
            <a:blip r:embed="rId12">
              <a:lum bright="46000" contrast="-16000"/>
              <a:extLst>
                <a:ext uri="{28A0092B-C50C-407E-A947-70E740481C1C}">
                  <a14:useLocalDpi xmlns:a14="http://schemas.microsoft.com/office/drawing/2010/main" val="0"/>
                </a:ext>
              </a:extLst>
            </a:blip>
            <a:srcRect/>
            <a:stretch>
              <a:fillRect/>
            </a:stretch>
          </p:blipFill>
          <p:spPr bwMode="auto">
            <a:xfrm>
              <a:off x="1117" y="1824"/>
              <a:ext cx="707"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6207" name="WordArt 15">
            <a:extLst>
              <a:ext uri="{FF2B5EF4-FFF2-40B4-BE49-F238E27FC236}">
                <a16:creationId xmlns:a16="http://schemas.microsoft.com/office/drawing/2014/main" id="{2338A85D-8B5B-4E7F-A7D9-9BAF9BF85C47}"/>
              </a:ext>
            </a:extLst>
          </p:cNvPr>
          <p:cNvSpPr>
            <a:spLocks noChangeArrowheads="1" noChangeShapeType="1" noTextEdit="1"/>
          </p:cNvSpPr>
          <p:nvPr/>
        </p:nvSpPr>
        <p:spPr bwMode="auto">
          <a:xfrm>
            <a:off x="3429000" y="2209801"/>
            <a:ext cx="5530850" cy="14890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b="1" kern="10">
                <a:gradFill rotWithShape="1">
                  <a:gsLst>
                    <a:gs pos="0">
                      <a:srgbClr val="990033"/>
                    </a:gs>
                    <a:gs pos="50000">
                      <a:srgbClr val="FF9900"/>
                    </a:gs>
                    <a:gs pos="100000">
                      <a:srgbClr val="990033"/>
                    </a:gs>
                  </a:gsLst>
                  <a:lin ang="5400000" scaled="1"/>
                </a:gradFill>
                <a:effectLst>
                  <a:outerShdw dist="35921" dir="2700000" algn="ctr" rotWithShape="0">
                    <a:srgbClr val="C0C0C0">
                      <a:alpha val="79999"/>
                    </a:srgbClr>
                  </a:outerShdw>
                </a:effectLst>
                <a:cs typeface="Arial" panose="020B0604020202020204" pitchFamily="34" charset="0"/>
              </a:rPr>
              <a:t>Thank You !</a:t>
            </a:r>
          </a:p>
        </p:txBody>
      </p:sp>
      <p:sp>
        <p:nvSpPr>
          <p:cNvPr id="45060" name="Content Placeholder 1">
            <a:extLst>
              <a:ext uri="{FF2B5EF4-FFF2-40B4-BE49-F238E27FC236}">
                <a16:creationId xmlns:a16="http://schemas.microsoft.com/office/drawing/2014/main" id="{2FC48962-58B3-4FD0-BF02-28763AB3E44E}"/>
              </a:ext>
            </a:extLst>
          </p:cNvPr>
          <p:cNvSpPr>
            <a:spLocks noGrp="1" noChangeArrowheads="1"/>
          </p:cNvSpPr>
          <p:nvPr>
            <p:ph idx="1"/>
          </p:nvPr>
        </p:nvSpPr>
        <p:spPr>
          <a:xfrm>
            <a:off x="2219325" y="2324100"/>
            <a:ext cx="8229600" cy="5257800"/>
          </a:xfrm>
        </p:spPr>
        <p:txBody>
          <a:bodyPr/>
          <a:lstStyle/>
          <a:p>
            <a:pPr eaLnBrk="1" hangingPunct="1"/>
            <a:endParaRPr lang="en-US" altLang="en-US"/>
          </a:p>
        </p:txBody>
      </p:sp>
    </p:spTree>
    <p:extLst>
      <p:ext uri="{BB962C8B-B14F-4D97-AF65-F5344CB8AC3E}">
        <p14:creationId xmlns:p14="http://schemas.microsoft.com/office/powerpoint/2010/main" val="36251784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8" presetClass="entr" presetSubtype="0" fill="hold" nodeType="afterEffect">
                                  <p:stCondLst>
                                    <p:cond delay="0"/>
                                  </p:stCondLst>
                                  <p:childTnLst>
                                    <p:set>
                                      <p:cBhvr>
                                        <p:cTn id="6" dur="1" fill="hold">
                                          <p:stCondLst>
                                            <p:cond delay="0"/>
                                          </p:stCondLst>
                                        </p:cTn>
                                        <p:tgtEl>
                                          <p:spTgt spid="136207"/>
                                        </p:tgtEl>
                                        <p:attrNameLst>
                                          <p:attrName>style.visibility</p:attrName>
                                        </p:attrNameLst>
                                      </p:cBhvr>
                                      <p:to>
                                        <p:strVal val="visible"/>
                                      </p:to>
                                    </p:set>
                                    <p:anim calcmode="lin" valueType="num">
                                      <p:cBhvr>
                                        <p:cTn id="7" dur="15000" fill="hold"/>
                                        <p:tgtEl>
                                          <p:spTgt spid="136207"/>
                                        </p:tgtEl>
                                        <p:attrNameLst>
                                          <p:attrName>ppt_x</p:attrName>
                                        </p:attrNameLst>
                                      </p:cBhvr>
                                      <p:tavLst>
                                        <p:tav tm="0">
                                          <p:val>
                                            <p:strVal val="#ppt_x"/>
                                          </p:val>
                                        </p:tav>
                                        <p:tav tm="100000">
                                          <p:val>
                                            <p:strVal val="#ppt_x"/>
                                          </p:val>
                                        </p:tav>
                                      </p:tavLst>
                                    </p:anim>
                                    <p:anim calcmode="lin" valueType="num">
                                      <p:cBhvr>
                                        <p:cTn id="8" dur="15000" fill="hold"/>
                                        <p:tgtEl>
                                          <p:spTgt spid="136207"/>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CEA18-C8F1-472F-91F8-F1544DF967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DBEDDF-9D17-42D7-BADB-6543B396649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E323A3A-B0B2-4FC2-91A6-1B7CC2E4C9DA}"/>
              </a:ext>
            </a:extLst>
          </p:cNvPr>
          <p:cNvPicPr>
            <a:picLocks noChangeAspect="1"/>
          </p:cNvPicPr>
          <p:nvPr/>
        </p:nvPicPr>
        <p:blipFill rotWithShape="1">
          <a:blip r:embed="rId2"/>
          <a:srcRect l="15346" t="26682" r="38730" b="44441"/>
          <a:stretch/>
        </p:blipFill>
        <p:spPr>
          <a:xfrm>
            <a:off x="506436" y="609600"/>
            <a:ext cx="10582869" cy="5144086"/>
          </a:xfrm>
          <a:prstGeom prst="rect">
            <a:avLst/>
          </a:prstGeom>
        </p:spPr>
      </p:pic>
    </p:spTree>
    <p:extLst>
      <p:ext uri="{BB962C8B-B14F-4D97-AF65-F5344CB8AC3E}">
        <p14:creationId xmlns:p14="http://schemas.microsoft.com/office/powerpoint/2010/main" val="2839711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EE44B-1D3E-4FF1-B3CD-AFB304AF5A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398336-EB35-49A3-90E6-7AC8CC68500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8E25B80-4095-4339-B60A-94BFE5290350}"/>
              </a:ext>
            </a:extLst>
          </p:cNvPr>
          <p:cNvPicPr>
            <a:picLocks noChangeAspect="1"/>
          </p:cNvPicPr>
          <p:nvPr/>
        </p:nvPicPr>
        <p:blipFill rotWithShape="1">
          <a:blip r:embed="rId2"/>
          <a:srcRect l="16270" t="26610" r="38615" b="29360"/>
          <a:stretch/>
        </p:blipFill>
        <p:spPr>
          <a:xfrm>
            <a:off x="618978" y="365125"/>
            <a:ext cx="10170942" cy="5883276"/>
          </a:xfrm>
          <a:prstGeom prst="rect">
            <a:avLst/>
          </a:prstGeom>
        </p:spPr>
      </p:pic>
    </p:spTree>
    <p:extLst>
      <p:ext uri="{BB962C8B-B14F-4D97-AF65-F5344CB8AC3E}">
        <p14:creationId xmlns:p14="http://schemas.microsoft.com/office/powerpoint/2010/main" val="641206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BF7F4-2DC8-4A28-B538-9AB7428212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84DAFF-0E3B-463B-8FA3-92B2D1C0CC1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291C163-24BC-433E-883C-98217EADFD49}"/>
              </a:ext>
            </a:extLst>
          </p:cNvPr>
          <p:cNvPicPr>
            <a:picLocks noChangeAspect="1"/>
          </p:cNvPicPr>
          <p:nvPr/>
        </p:nvPicPr>
        <p:blipFill rotWithShape="1">
          <a:blip r:embed="rId2"/>
          <a:srcRect l="16615" t="26609" r="38847" b="29632"/>
          <a:stretch/>
        </p:blipFill>
        <p:spPr>
          <a:xfrm>
            <a:off x="488074" y="318056"/>
            <a:ext cx="10611335" cy="5861683"/>
          </a:xfrm>
          <a:prstGeom prst="rect">
            <a:avLst/>
          </a:prstGeom>
        </p:spPr>
      </p:pic>
    </p:spTree>
    <p:extLst>
      <p:ext uri="{BB962C8B-B14F-4D97-AF65-F5344CB8AC3E}">
        <p14:creationId xmlns:p14="http://schemas.microsoft.com/office/powerpoint/2010/main" val="4018513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1F6-C14B-4005-8C35-2AD943D7FA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04DFFB-DFC5-4651-9ED1-54C2F34432F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D34D9F6-7D78-422F-9A34-C2B78CFE9B86}"/>
              </a:ext>
            </a:extLst>
          </p:cNvPr>
          <p:cNvPicPr>
            <a:picLocks noChangeAspect="1"/>
          </p:cNvPicPr>
          <p:nvPr/>
        </p:nvPicPr>
        <p:blipFill rotWithShape="1">
          <a:blip r:embed="rId2"/>
          <a:srcRect l="15692" t="32197" r="38730" b="29015"/>
          <a:stretch/>
        </p:blipFill>
        <p:spPr>
          <a:xfrm>
            <a:off x="225291" y="337626"/>
            <a:ext cx="11388700" cy="5449276"/>
          </a:xfrm>
          <a:prstGeom prst="rect">
            <a:avLst/>
          </a:prstGeom>
        </p:spPr>
      </p:pic>
    </p:spTree>
    <p:extLst>
      <p:ext uri="{BB962C8B-B14F-4D97-AF65-F5344CB8AC3E}">
        <p14:creationId xmlns:p14="http://schemas.microsoft.com/office/powerpoint/2010/main" val="2521120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E6C19-2CFA-436B-8A3C-BFA140188709}"/>
              </a:ext>
            </a:extLst>
          </p:cNvPr>
          <p:cNvSpPr>
            <a:spLocks noGrp="1"/>
          </p:cNvSpPr>
          <p:nvPr>
            <p:ph type="title"/>
          </p:nvPr>
        </p:nvSpPr>
        <p:spPr/>
        <p:txBody>
          <a:bodyPr/>
          <a:lstStyle/>
          <a:p>
            <a:endParaRPr lang="en-US"/>
          </a:p>
        </p:txBody>
      </p:sp>
      <p:pic>
        <p:nvPicPr>
          <p:cNvPr id="4098" name="Picture 2" descr="Figure 1.">
            <a:extLst>
              <a:ext uri="{FF2B5EF4-FFF2-40B4-BE49-F238E27FC236}">
                <a16:creationId xmlns:a16="http://schemas.microsoft.com/office/drawing/2014/main" id="{F78DF1CE-EDFD-4FA5-A3EE-3BDDA33DF6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9349" y="1280114"/>
            <a:ext cx="4799541" cy="429777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p of the human mitochondrial genome.svg">
            <a:extLst>
              <a:ext uri="{FF2B5EF4-FFF2-40B4-BE49-F238E27FC236}">
                <a16:creationId xmlns:a16="http://schemas.microsoft.com/office/drawing/2014/main" id="{B6D7FC60-6C18-4FC7-87CF-C7B59B502E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858" y="1005885"/>
            <a:ext cx="4799541"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A765FB-0023-4ACE-90BC-FC3B6F50C9C1}"/>
              </a:ext>
            </a:extLst>
          </p:cNvPr>
          <p:cNvSpPr txBox="1"/>
          <p:nvPr/>
        </p:nvSpPr>
        <p:spPr>
          <a:xfrm>
            <a:off x="1181686" y="5866228"/>
            <a:ext cx="2743200" cy="382171"/>
          </a:xfrm>
          <a:prstGeom prst="rect">
            <a:avLst/>
          </a:prstGeom>
          <a:noFill/>
        </p:spPr>
        <p:txBody>
          <a:bodyPr wrap="square" rtlCol="0">
            <a:spAutoFit/>
          </a:bodyPr>
          <a:lstStyle/>
          <a:p>
            <a:r>
              <a:rPr lang="en-US" dirty="0"/>
              <a:t>Rice </a:t>
            </a:r>
            <a:r>
              <a:rPr lang="en-US" dirty="0" err="1"/>
              <a:t>mtDNA</a:t>
            </a:r>
            <a:endParaRPr lang="en-US" dirty="0"/>
          </a:p>
        </p:txBody>
      </p:sp>
      <p:sp>
        <p:nvSpPr>
          <p:cNvPr id="8" name="TextBox 7">
            <a:extLst>
              <a:ext uri="{FF2B5EF4-FFF2-40B4-BE49-F238E27FC236}">
                <a16:creationId xmlns:a16="http://schemas.microsoft.com/office/drawing/2014/main" id="{06A99BAB-E841-4D9F-9305-3DFFB1DFD18D}"/>
              </a:ext>
            </a:extLst>
          </p:cNvPr>
          <p:cNvSpPr txBox="1"/>
          <p:nvPr/>
        </p:nvSpPr>
        <p:spPr>
          <a:xfrm>
            <a:off x="7270652" y="5891974"/>
            <a:ext cx="2743200" cy="382171"/>
          </a:xfrm>
          <a:prstGeom prst="rect">
            <a:avLst/>
          </a:prstGeom>
          <a:noFill/>
        </p:spPr>
        <p:txBody>
          <a:bodyPr wrap="square" rtlCol="0">
            <a:spAutoFit/>
          </a:bodyPr>
          <a:lstStyle/>
          <a:p>
            <a:r>
              <a:rPr lang="en-US" dirty="0"/>
              <a:t>Human </a:t>
            </a:r>
            <a:r>
              <a:rPr lang="en-US" dirty="0" err="1"/>
              <a:t>mtDNA</a:t>
            </a:r>
            <a:endParaRPr lang="en-US" dirty="0"/>
          </a:p>
        </p:txBody>
      </p:sp>
    </p:spTree>
    <p:extLst>
      <p:ext uri="{BB962C8B-B14F-4D97-AF65-F5344CB8AC3E}">
        <p14:creationId xmlns:p14="http://schemas.microsoft.com/office/powerpoint/2010/main" val="1062663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1FD598-6F7C-4A07-BDD0-5E9D25420C7E}"/>
              </a:ext>
            </a:extLst>
          </p:cNvPr>
          <p:cNvSpPr>
            <a:spLocks noGrp="1"/>
          </p:cNvSpPr>
          <p:nvPr>
            <p:ph idx="1"/>
          </p:nvPr>
        </p:nvSpPr>
        <p:spPr/>
        <p:txBody>
          <a:bodyPr/>
          <a:lstStyle/>
          <a:p>
            <a:endParaRPr lang="en-US" dirty="0"/>
          </a:p>
        </p:txBody>
      </p:sp>
      <p:pic>
        <p:nvPicPr>
          <p:cNvPr id="2050" name="Picture 2" descr="Rie Mitochondrial DNA">
            <a:extLst>
              <a:ext uri="{FF2B5EF4-FFF2-40B4-BE49-F238E27FC236}">
                <a16:creationId xmlns:a16="http://schemas.microsoft.com/office/drawing/2014/main" id="{C94CA398-0D7B-47F1-89F1-282FAEBAD2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850"/>
          <a:stretch/>
        </p:blipFill>
        <p:spPr bwMode="auto">
          <a:xfrm>
            <a:off x="0" y="797558"/>
            <a:ext cx="4691256" cy="485264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C6DE738-7C0B-4A33-A8F6-178C3BA95ACC}"/>
              </a:ext>
            </a:extLst>
          </p:cNvPr>
          <p:cNvSpPr>
            <a:spLocks noGrp="1" noChangeArrowheads="1"/>
          </p:cNvSpPr>
          <p:nvPr>
            <p:ph type="title"/>
          </p:nvPr>
        </p:nvSpPr>
        <p:spPr bwMode="auto">
          <a:xfrm>
            <a:off x="4572000" y="665853"/>
            <a:ext cx="7329268" cy="52322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424142"/>
                </a:solidFill>
                <a:effectLst/>
                <a:latin typeface="Georgia" panose="02040502050405020303" pitchFamily="18" charset="0"/>
              </a:rPr>
              <a:t>Rice mitochondrial genome is made up of 492 kb nucleotides. The complexity of rice mitochondrial genome is due to the presence of chloroplast sequences.</a:t>
            </a:r>
            <a:br>
              <a:rPr lang="en-US" altLang="en-US" sz="2000" dirty="0"/>
            </a:br>
            <a:r>
              <a:rPr kumimoji="0" lang="en-US" altLang="en-US" sz="2000" b="0" i="0" u="none" strike="noStrike" cap="none" normalizeH="0" baseline="0" dirty="0">
                <a:ln>
                  <a:noFill/>
                </a:ln>
                <a:solidFill>
                  <a:srgbClr val="424142"/>
                </a:solidFill>
                <a:effectLst/>
                <a:latin typeface="Georgia" panose="02040502050405020303" pitchFamily="18" charset="0"/>
              </a:rPr>
              <a:t>There are 16 chloroplast fragments in rice </a:t>
            </a:r>
            <a:r>
              <a:rPr kumimoji="0" lang="en-US" altLang="en-US" sz="2000" b="0" i="0" u="none" strike="noStrike" cap="none" normalizeH="0" baseline="0" dirty="0" err="1">
                <a:ln>
                  <a:noFill/>
                </a:ln>
                <a:solidFill>
                  <a:srgbClr val="424142"/>
                </a:solidFill>
                <a:effectLst/>
                <a:latin typeface="Georgia" panose="02040502050405020303" pitchFamily="18" charset="0"/>
              </a:rPr>
              <a:t>mtDNA</a:t>
            </a:r>
            <a:r>
              <a:rPr kumimoji="0" lang="en-US" altLang="en-US" sz="2000" b="0" i="0" u="none" strike="noStrike" cap="none" normalizeH="0" baseline="0" dirty="0">
                <a:ln>
                  <a:noFill/>
                </a:ln>
                <a:solidFill>
                  <a:srgbClr val="424142"/>
                </a:solidFill>
                <a:effectLst/>
                <a:latin typeface="Georgia" panose="02040502050405020303" pitchFamily="18" charset="0"/>
              </a:rPr>
              <a:t> ranging from 32 </a:t>
            </a:r>
            <a:r>
              <a:rPr kumimoji="0" lang="en-US" altLang="en-US" sz="2000" b="0" i="0" u="none" strike="noStrike" cap="none" normalizeH="0" baseline="0" dirty="0" err="1">
                <a:ln>
                  <a:noFill/>
                </a:ln>
                <a:solidFill>
                  <a:srgbClr val="424142"/>
                </a:solidFill>
                <a:effectLst/>
                <a:latin typeface="Georgia" panose="02040502050405020303" pitchFamily="18" charset="0"/>
              </a:rPr>
              <a:t>bp</a:t>
            </a:r>
            <a:r>
              <a:rPr kumimoji="0" lang="en-US" altLang="en-US" sz="2000" b="0" i="0" u="none" strike="noStrike" cap="none" normalizeH="0" baseline="0" dirty="0">
                <a:ln>
                  <a:noFill/>
                </a:ln>
                <a:solidFill>
                  <a:srgbClr val="424142"/>
                </a:solidFill>
                <a:effectLst/>
                <a:latin typeface="Georgia" panose="02040502050405020303" pitchFamily="18" charset="0"/>
              </a:rPr>
              <a:t> to about 6.8 kb in length. Thus, results show that about 6% (22 kb) of rice </a:t>
            </a:r>
            <a:r>
              <a:rPr kumimoji="0" lang="en-US" altLang="en-US" sz="2000" b="0" i="0" u="none" strike="noStrike" cap="none" normalizeH="0" baseline="0" dirty="0" err="1">
                <a:ln>
                  <a:noFill/>
                </a:ln>
                <a:solidFill>
                  <a:srgbClr val="424142"/>
                </a:solidFill>
                <a:effectLst/>
                <a:latin typeface="Georgia" panose="02040502050405020303" pitchFamily="18" charset="0"/>
              </a:rPr>
              <a:t>mtDNA</a:t>
            </a:r>
            <a:r>
              <a:rPr kumimoji="0" lang="en-US" altLang="en-US" sz="2000" b="0" i="0" u="none" strike="noStrike" cap="none" normalizeH="0" baseline="0" dirty="0">
                <a:ln>
                  <a:noFill/>
                </a:ln>
                <a:solidFill>
                  <a:srgbClr val="424142"/>
                </a:solidFill>
                <a:effectLst/>
                <a:latin typeface="Georgia" panose="02040502050405020303" pitchFamily="18" charset="0"/>
              </a:rPr>
              <a:t> is made up of chloroplast sequence.</a:t>
            </a:r>
            <a:br>
              <a:rPr kumimoji="0" lang="en-US" altLang="en-US" sz="2000" b="0" i="0" u="none" strike="noStrike" cap="none" normalizeH="0" baseline="0" dirty="0">
                <a:ln>
                  <a:noFill/>
                </a:ln>
                <a:solidFill>
                  <a:srgbClr val="424142"/>
                </a:solidFill>
                <a:effectLst/>
                <a:latin typeface="Georgia" panose="02040502050405020303" pitchFamily="18" charset="0"/>
              </a:rPr>
            </a:br>
            <a:r>
              <a:rPr kumimoji="0" lang="en-US" altLang="en-US" sz="2000" b="0" i="0" u="none" strike="noStrike" cap="none" normalizeH="0" baseline="0" dirty="0">
                <a:ln>
                  <a:noFill/>
                </a:ln>
                <a:solidFill>
                  <a:srgbClr val="424142"/>
                </a:solidFill>
                <a:effectLst/>
                <a:latin typeface="Georgia" panose="02040502050405020303" pitchFamily="18" charset="0"/>
              </a:rPr>
              <a:t>The mitochondrial genome of rice con­tains rearranged cluster of chloroplast genes, namely, rpl2 and yrpl23-rcL-atpB-atp E-</a:t>
            </a:r>
            <a:r>
              <a:rPr kumimoji="0" lang="en-US" altLang="en-US" sz="2000" b="0" i="0" u="none" strike="noStrike" cap="none" normalizeH="0" baseline="0" dirty="0" err="1">
                <a:ln>
                  <a:noFill/>
                </a:ln>
                <a:solidFill>
                  <a:srgbClr val="424142"/>
                </a:solidFill>
                <a:effectLst/>
                <a:latin typeface="Georgia" panose="02040502050405020303" pitchFamily="18" charset="0"/>
              </a:rPr>
              <a:t>trnM</a:t>
            </a:r>
            <a:r>
              <a:rPr kumimoji="0" lang="en-US" altLang="en-US" sz="2000" b="0" i="0" u="none" strike="noStrike" cap="none" normalizeH="0" baseline="0" dirty="0">
                <a:ln>
                  <a:noFill/>
                </a:ln>
                <a:solidFill>
                  <a:srgbClr val="424142"/>
                </a:solidFill>
                <a:effectLst/>
                <a:latin typeface="Georgia" panose="02040502050405020303" pitchFamily="18" charset="0"/>
              </a:rPr>
              <a:t>- </a:t>
            </a:r>
            <a:r>
              <a:rPr kumimoji="0" lang="en-US" altLang="en-US" sz="2000" b="0" i="0" u="none" strike="noStrike" cap="none" normalizeH="0" baseline="0" dirty="0" err="1">
                <a:ln>
                  <a:noFill/>
                </a:ln>
                <a:solidFill>
                  <a:srgbClr val="424142"/>
                </a:solidFill>
                <a:effectLst/>
                <a:latin typeface="Georgia" panose="02040502050405020303" pitchFamily="18" charset="0"/>
              </a:rPr>
              <a:t>trnV</a:t>
            </a:r>
            <a:r>
              <a:rPr kumimoji="0" lang="en-US" altLang="en-US" sz="2000" b="0" i="0" u="none" strike="noStrike" cap="none" normalizeH="0" baseline="0" dirty="0">
                <a:ln>
                  <a:noFill/>
                </a:ln>
                <a:solidFill>
                  <a:srgbClr val="424142"/>
                </a:solidFill>
                <a:effectLst/>
                <a:latin typeface="Georgia" panose="02040502050405020303" pitchFamily="18" charset="0"/>
              </a:rPr>
              <a:t>.</a:t>
            </a:r>
            <a:br>
              <a:rPr lang="en-US" altLang="en-US" sz="2000" dirty="0"/>
            </a:br>
            <a:r>
              <a:rPr kumimoji="0" lang="en-US" altLang="en-US" sz="2000" b="0" i="0" u="none" strike="noStrike" cap="none" normalizeH="0" baseline="0" dirty="0">
                <a:ln>
                  <a:noFill/>
                </a:ln>
                <a:solidFill>
                  <a:srgbClr val="424142"/>
                </a:solidFill>
                <a:effectLst/>
                <a:latin typeface="Georgia" panose="02040502050405020303" pitchFamily="18" charset="0"/>
              </a:rPr>
              <a:t>One of the palindromic repeated sequences (PRS) located in the intron of rps3 in rice </a:t>
            </a:r>
            <a:r>
              <a:rPr kumimoji="0" lang="en-US" altLang="en-US" sz="2000" b="0" i="0" u="none" strike="noStrike" cap="none" normalizeH="0" baseline="0" dirty="0" err="1">
                <a:ln>
                  <a:noFill/>
                </a:ln>
                <a:solidFill>
                  <a:srgbClr val="424142"/>
                </a:solidFill>
                <a:effectLst/>
                <a:latin typeface="Georgia" panose="02040502050405020303" pitchFamily="18" charset="0"/>
              </a:rPr>
              <a:t>mtDNA</a:t>
            </a:r>
            <a:r>
              <a:rPr kumimoji="0" lang="en-US" altLang="en-US" sz="2000" b="0" i="0" u="none" strike="noStrike" cap="none" normalizeH="0" baseline="0" dirty="0">
                <a:ln>
                  <a:noFill/>
                </a:ln>
                <a:solidFill>
                  <a:srgbClr val="424142"/>
                </a:solidFill>
                <a:effectLst/>
                <a:latin typeface="Georgia" panose="02040502050405020303" pitchFamily="18" charset="0"/>
              </a:rPr>
              <a:t>, but not in maize </a:t>
            </a:r>
            <a:r>
              <a:rPr kumimoji="0" lang="en-US" altLang="en-US" sz="2000" b="0" i="0" u="none" strike="noStrike" cap="none" normalizeH="0" baseline="0" dirty="0" err="1">
                <a:ln>
                  <a:noFill/>
                </a:ln>
                <a:solidFill>
                  <a:srgbClr val="424142"/>
                </a:solidFill>
                <a:effectLst/>
                <a:latin typeface="Georgia" panose="02040502050405020303" pitchFamily="18" charset="0"/>
              </a:rPr>
              <a:t>mtDNA</a:t>
            </a:r>
            <a:r>
              <a:rPr kumimoji="0" lang="en-US" altLang="en-US" sz="2000" b="0" i="0" u="none" strike="noStrike" cap="none" normalizeH="0" baseline="0" dirty="0">
                <a:ln>
                  <a:noFill/>
                </a:ln>
                <a:solidFill>
                  <a:srgbClr val="424142"/>
                </a:solidFill>
                <a:effectLst/>
                <a:latin typeface="Georgia" panose="02040502050405020303" pitchFamily="18" charset="0"/>
              </a:rPr>
              <a:t>.</a:t>
            </a:r>
            <a:br>
              <a:rPr lang="en-US" altLang="en-US" sz="2000" dirty="0"/>
            </a:br>
            <a:r>
              <a:rPr kumimoji="0" lang="en-US" altLang="en-US" sz="2000" b="0" i="0" u="none" strike="noStrike" cap="none" normalizeH="0" baseline="0" dirty="0">
                <a:ln>
                  <a:noFill/>
                </a:ln>
                <a:solidFill>
                  <a:srgbClr val="424142"/>
                </a:solidFill>
                <a:effectLst/>
                <a:latin typeface="Georgia" panose="02040502050405020303" pitchFamily="18" charset="0"/>
              </a:rPr>
              <a:t>Analysis of transferred sequences of </a:t>
            </a:r>
            <a:r>
              <a:rPr kumimoji="0" lang="en-US" altLang="en-US" sz="2000" b="0" i="0" u="none" strike="noStrike" cap="none" normalizeH="0" baseline="0" dirty="0" err="1">
                <a:ln>
                  <a:noFill/>
                </a:ln>
                <a:solidFill>
                  <a:srgbClr val="424142"/>
                </a:solidFill>
                <a:effectLst/>
                <a:latin typeface="Georgia" panose="02040502050405020303" pitchFamily="18" charset="0"/>
              </a:rPr>
              <a:t>ctDNA</a:t>
            </a:r>
            <a:r>
              <a:rPr kumimoji="0" lang="en-US" altLang="en-US" sz="2000" b="0" i="0" u="none" strike="noStrike" cap="none" normalizeH="0" baseline="0" dirty="0">
                <a:ln>
                  <a:noFill/>
                </a:ln>
                <a:solidFill>
                  <a:srgbClr val="424142"/>
                </a:solidFill>
                <a:effectLst/>
                <a:latin typeface="Georgia" panose="02040502050405020303" pitchFamily="18" charset="0"/>
              </a:rPr>
              <a:t> in </a:t>
            </a:r>
            <a:r>
              <a:rPr kumimoji="0" lang="en-US" altLang="en-US" sz="2000" b="0" i="0" u="none" strike="noStrike" cap="none" normalizeH="0" baseline="0" dirty="0" err="1">
                <a:ln>
                  <a:noFill/>
                </a:ln>
                <a:solidFill>
                  <a:srgbClr val="424142"/>
                </a:solidFill>
                <a:effectLst/>
                <a:latin typeface="Georgia" panose="02040502050405020303" pitchFamily="18" charset="0"/>
              </a:rPr>
              <a:t>mtDNA</a:t>
            </a:r>
            <a:r>
              <a:rPr kumimoji="0" lang="en-US" altLang="en-US" sz="2000" b="0" i="0" u="none" strike="noStrike" cap="none" normalizeH="0" baseline="0" dirty="0">
                <a:ln>
                  <a:noFill/>
                </a:ln>
                <a:solidFill>
                  <a:srgbClr val="424142"/>
                </a:solidFill>
                <a:effectLst/>
                <a:latin typeface="Georgia" panose="02040502050405020303" pitchFamily="18" charset="0"/>
              </a:rPr>
              <a:t> of rice was evidenced in that at least three repeated sequences about 60 </a:t>
            </a:r>
            <a:r>
              <a:rPr kumimoji="0" lang="en-US" altLang="en-US" sz="2000" b="0" i="0" u="none" strike="noStrike" cap="none" normalizeH="0" baseline="0" dirty="0" err="1">
                <a:ln>
                  <a:noFill/>
                </a:ln>
                <a:solidFill>
                  <a:srgbClr val="424142"/>
                </a:solidFill>
                <a:effectLst/>
                <a:latin typeface="Georgia" panose="02040502050405020303" pitchFamily="18" charset="0"/>
              </a:rPr>
              <a:t>bp</a:t>
            </a:r>
            <a:r>
              <a:rPr kumimoji="0" lang="en-US" altLang="en-US" sz="2000" b="0" i="0" u="none" strike="noStrike" cap="none" normalizeH="0" baseline="0" dirty="0">
                <a:ln>
                  <a:noFill/>
                </a:ln>
                <a:solidFill>
                  <a:srgbClr val="424142"/>
                </a:solidFill>
                <a:effectLst/>
                <a:latin typeface="Georgia" panose="02040502050405020303" pitchFamily="18" charset="0"/>
              </a:rPr>
              <a:t> in length are present in plant. It was also found that Rice </a:t>
            </a:r>
            <a:r>
              <a:rPr kumimoji="0" lang="en-US" altLang="en-US" sz="2000" b="0" i="0" u="none" strike="noStrike" cap="none" normalizeH="0" baseline="0" dirty="0" err="1">
                <a:ln>
                  <a:noFill/>
                </a:ln>
                <a:solidFill>
                  <a:srgbClr val="424142"/>
                </a:solidFill>
                <a:effectLst/>
                <a:latin typeface="Georgia" panose="02040502050405020303" pitchFamily="18" charset="0"/>
              </a:rPr>
              <a:t>mtDNA</a:t>
            </a:r>
            <a:r>
              <a:rPr kumimoji="0" lang="en-US" altLang="en-US" sz="2000" b="0" i="0" u="none" strike="noStrike" cap="none" normalizeH="0" baseline="0" dirty="0">
                <a:ln>
                  <a:noFill/>
                </a:ln>
                <a:solidFill>
                  <a:srgbClr val="424142"/>
                </a:solidFill>
                <a:effectLst/>
                <a:latin typeface="Georgia" panose="02040502050405020303" pitchFamily="18" charset="0"/>
              </a:rPr>
              <a:t> contained at least 10 copies of the small repeated sequence.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8602022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133</TotalTime>
  <Words>1008</Words>
  <Application>Microsoft Office PowerPoint</Application>
  <PresentationFormat>Widescreen</PresentationFormat>
  <Paragraphs>112</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Algerian</vt:lpstr>
      <vt:lpstr>Arial</vt:lpstr>
      <vt:lpstr>Arial Narrow</vt:lpstr>
      <vt:lpstr>Georgia</vt:lpstr>
      <vt:lpstr>Trebuchet MS</vt:lpstr>
      <vt:lpstr>Wingdings 3</vt:lpstr>
      <vt:lpstr>Facet</vt:lpstr>
      <vt:lpstr>Comparative Eukaryotic genomics: Chloroplast, Mitochondrial and nuclear genome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Rice mitochondrial genome is made up of 492 kb nucleotides. The complexity of rice mitochondrial genome is due to the presence of chloroplast sequences. There are 16 chloroplast fragments in rice mtDNA ranging from 32 bp to about 6.8 kb in length. Thus, results show that about 6% (22 kb) of rice mtDNA is made up of chloroplast sequence. The mitochondrial genome of rice con­tains rearranged cluster of chloroplast genes, namely, rpl2 and yrpl23-rcL-atpB-atp E-trnM- trnV. One of the palindromic repeated sequences (PRS) located in the intron of rps3 in rice mtDNA, but not in maize mtDNA. Analysis of transferred sequences of ctDNA in mtDNA of rice was evidenced in that at least three repeated sequences about 60 bp in length are present in plant. It was also found that Rice mtDNA contained at least 10 copies of the small repeated sequence.</vt:lpstr>
      <vt:lpstr>PowerPoint Presentation</vt:lpstr>
      <vt:lpstr>PowerPoint Presentation</vt:lpstr>
      <vt:lpstr>PowerPoint Presentation</vt:lpstr>
      <vt:lpstr>PowerPoint Presentation</vt:lpstr>
      <vt:lpstr>PowerPoint Presentation</vt:lpstr>
      <vt:lpstr>PowerPoint Presentation</vt:lpstr>
      <vt:lpstr>Relation between mt,cl and nuclear DNA.</vt:lpstr>
      <vt:lpstr>Comparative Eukaryotic Genomics</vt:lpstr>
      <vt:lpstr>COMPARING THE GENOMES OF DIFFERENT ORGANISMS</vt:lpstr>
      <vt:lpstr>    HUMAN GENOME</vt:lpstr>
      <vt:lpstr>    HUMAN GENOME PROJECT</vt:lpstr>
      <vt:lpstr>OVERVIEW OF  HUMAN GENOME</vt:lpstr>
      <vt:lpstr>    OVERVIEW OF  HUMAN GENOME</vt:lpstr>
      <vt:lpstr>      EUKARYOTIC GENOMES</vt:lpstr>
      <vt:lpstr>PowerPoint Presentation</vt:lpstr>
      <vt:lpstr>PowerPoint Presentation</vt:lpstr>
      <vt:lpstr>PowerPoint Presentation</vt:lpstr>
      <vt:lpstr>PowerPoint Presentation</vt:lpstr>
      <vt:lpstr>PowerPoint Presentation</vt:lpstr>
      <vt:lpstr>PowerPoint Presentation</vt:lpstr>
      <vt:lpstr>COMPARATIVE ANALYSIS OF THE  HUMAN AND MOUSE GENOMES </vt:lpstr>
      <vt:lpstr>PowerPoint Presentation</vt:lpstr>
      <vt:lpstr>GENERAL GENOMIC COMPARISONS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Temp 003</dc:creator>
  <cp:lastModifiedBy>jerson rebello</cp:lastModifiedBy>
  <cp:revision>23</cp:revision>
  <dcterms:created xsi:type="dcterms:W3CDTF">2019-12-13T10:05:04Z</dcterms:created>
  <dcterms:modified xsi:type="dcterms:W3CDTF">2021-05-26T16:08:13Z</dcterms:modified>
</cp:coreProperties>
</file>